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16" r:id="rId3"/>
    <p:sldId id="257" r:id="rId4"/>
    <p:sldId id="258" r:id="rId5"/>
    <p:sldId id="259" r:id="rId6"/>
    <p:sldId id="260" r:id="rId7"/>
    <p:sldId id="263" r:id="rId8"/>
    <p:sldId id="267" r:id="rId9"/>
    <p:sldId id="282" r:id="rId10"/>
    <p:sldId id="268" r:id="rId11"/>
    <p:sldId id="283" r:id="rId12"/>
    <p:sldId id="269" r:id="rId13"/>
    <p:sldId id="270" r:id="rId14"/>
    <p:sldId id="271" r:id="rId15"/>
    <p:sldId id="284" r:id="rId16"/>
    <p:sldId id="281" r:id="rId17"/>
    <p:sldId id="272" r:id="rId18"/>
    <p:sldId id="280" r:id="rId19"/>
    <p:sldId id="307" r:id="rId20"/>
    <p:sldId id="308" r:id="rId21"/>
    <p:sldId id="309" r:id="rId22"/>
    <p:sldId id="273" r:id="rId23"/>
    <p:sldId id="287" r:id="rId24"/>
    <p:sldId id="288" r:id="rId25"/>
    <p:sldId id="310" r:id="rId26"/>
    <p:sldId id="311" r:id="rId27"/>
    <p:sldId id="312" r:id="rId28"/>
    <p:sldId id="313" r:id="rId29"/>
    <p:sldId id="314" r:id="rId30"/>
    <p:sldId id="315" r:id="rId31"/>
    <p:sldId id="275" r:id="rId32"/>
    <p:sldId id="261" r:id="rId33"/>
    <p:sldId id="265" r:id="rId34"/>
    <p:sldId id="289" r:id="rId35"/>
    <p:sldId id="290" r:id="rId36"/>
    <p:sldId id="291" r:id="rId37"/>
    <p:sldId id="292" r:id="rId38"/>
    <p:sldId id="293" r:id="rId39"/>
    <p:sldId id="277" r:id="rId40"/>
    <p:sldId id="300" r:id="rId41"/>
    <p:sldId id="278" r:id="rId42"/>
    <p:sldId id="303" r:id="rId43"/>
    <p:sldId id="304" r:id="rId44"/>
    <p:sldId id="305" r:id="rId45"/>
    <p:sldId id="297" r:id="rId46"/>
    <p:sldId id="301" r:id="rId47"/>
    <p:sldId id="302" r:id="rId48"/>
    <p:sldId id="306" r:id="rId49"/>
    <p:sldId id="262" r:id="rId50"/>
    <p:sldId id="266" r:id="rId51"/>
    <p:sldId id="295" r:id="rId52"/>
    <p:sldId id="294" r:id="rId53"/>
    <p:sldId id="276" r:id="rId54"/>
    <p:sldId id="279" r:id="rId55"/>
    <p:sldId id="29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45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3D0AC-C704-4237-8BE4-4B1AF7A54ED1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89F2D-75AD-4A0D-B340-58C2FF765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4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89F2D-75AD-4A0D-B340-58C2FF7653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8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89F2D-75AD-4A0D-B340-58C2FF76534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0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F635-D019-47E8-9F80-D6AD9394341C}" type="datetime1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C2E6-9140-4ECA-8A49-5B5C4C1F41B8}" type="datetime1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2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CBCBA-89B5-4C3D-8673-D876AC6D9591}" type="datetime1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84BA-BF7F-4023-B174-A7A67751B8EC}" type="datetime1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9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E73B-73F4-4BC7-B27E-FA84CD1DB92D}" type="datetime1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5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A7B50-E0BD-47A4-9A4C-D639455CCB9B}" type="datetime1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4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9B2B-FFD4-4417-99FF-44BF87CCE40F}" type="datetime1">
              <a:rPr lang="en-US" smtClean="0"/>
              <a:t>4/21/2017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8C7-A996-4AFF-B853-4D98D12A70C7}" type="datetime1">
              <a:rPr lang="en-US" smtClean="0"/>
              <a:t>4/21/2017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4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F66D-B34C-4F80-BE11-ECBD76137B25}" type="datetime1">
              <a:rPr lang="en-US" smtClean="0"/>
              <a:t>4/21/2017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9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93A56-69CB-4661-895D-06BBC4C1E621}" type="datetime1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4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1D125-0F52-4ED8-AF0D-98BD2D731434}" type="datetime1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2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795C0-2EAA-4C28-989F-7AD01961F621}" type="datetime1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9D610-5418-40B7-94AB-EB77A1948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9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20764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 Algorithms for Learning Local Dynamics Models in a Bayesian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Samuel Otto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EM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32766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Iterative update process for the model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 smtClean="0"/>
                  <a:t> given lower bounds using previous set of parameters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/>
                          </a:rPr>
                          <m:t>𝑴</m:t>
                        </m:r>
                      </m:e>
                    </m:acc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Maximizing lower bounds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dirty="0" smtClean="0"/>
                  <a:t> gives monotone increase in log likelihood function.</a:t>
                </a:r>
              </a:p>
              <a:p>
                <a:r>
                  <a:rPr lang="en-US" dirty="0" smtClean="0"/>
                  <a:t>Clever choice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 smtClean="0"/>
                  <a:t> such that the inequality becomes equality when the algorithm has converged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/>
                          </a:rPr>
                          <m:t>𝑴</m:t>
                        </m:r>
                      </m:e>
                    </m:acc>
                    <m:r>
                      <a:rPr lang="en-US" b="1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b="1" i="1" dirty="0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3276600"/>
              </a:xfrm>
              <a:blipFill rotWithShape="1">
                <a:blip r:embed="rId2"/>
                <a:stretch>
                  <a:fillRect l="-1333" t="-4833" b="-2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572000" y="5438123"/>
            <a:ext cx="4495799" cy="1343677"/>
            <a:chOff x="4572001" y="4742593"/>
            <a:chExt cx="4495799" cy="217623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853940" y="6502818"/>
              <a:ext cx="38404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960620" y="4742593"/>
              <a:ext cx="0" cy="18669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754509" y="6396137"/>
                  <a:ext cx="313291" cy="258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𝑴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4509" y="6396137"/>
                  <a:ext cx="313291" cy="25853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25490" b="-1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 7"/>
            <p:cNvSpPr/>
            <p:nvPr/>
          </p:nvSpPr>
          <p:spPr>
            <a:xfrm>
              <a:off x="5080635" y="4761844"/>
              <a:ext cx="3447097" cy="1220908"/>
            </a:xfrm>
            <a:custGeom>
              <a:avLst/>
              <a:gdLst>
                <a:gd name="connsiteX0" fmla="*/ 0 w 4924425"/>
                <a:gd name="connsiteY0" fmla="*/ 1588189 h 1588189"/>
                <a:gd name="connsiteX1" fmla="*/ 676275 w 4924425"/>
                <a:gd name="connsiteY1" fmla="*/ 740464 h 1588189"/>
                <a:gd name="connsiteX2" fmla="*/ 2038350 w 4924425"/>
                <a:gd name="connsiteY2" fmla="*/ 64189 h 1588189"/>
                <a:gd name="connsiteX3" fmla="*/ 3533775 w 4924425"/>
                <a:gd name="connsiteY3" fmla="*/ 102289 h 1588189"/>
                <a:gd name="connsiteX4" fmla="*/ 4324350 w 4924425"/>
                <a:gd name="connsiteY4" fmla="*/ 721414 h 1588189"/>
                <a:gd name="connsiteX5" fmla="*/ 4924425 w 4924425"/>
                <a:gd name="connsiteY5" fmla="*/ 1350064 h 1588189"/>
                <a:gd name="connsiteX0" fmla="*/ 0 w 4924425"/>
                <a:gd name="connsiteY0" fmla="*/ 1539566 h 1539566"/>
                <a:gd name="connsiteX1" fmla="*/ 676275 w 4924425"/>
                <a:gd name="connsiteY1" fmla="*/ 691841 h 1539566"/>
                <a:gd name="connsiteX2" fmla="*/ 2038350 w 4924425"/>
                <a:gd name="connsiteY2" fmla="*/ 15566 h 1539566"/>
                <a:gd name="connsiteX3" fmla="*/ 3409950 w 4924425"/>
                <a:gd name="connsiteY3" fmla="*/ 253691 h 1539566"/>
                <a:gd name="connsiteX4" fmla="*/ 4324350 w 4924425"/>
                <a:gd name="connsiteY4" fmla="*/ 672791 h 1539566"/>
                <a:gd name="connsiteX5" fmla="*/ 4924425 w 4924425"/>
                <a:gd name="connsiteY5" fmla="*/ 1301441 h 1539566"/>
                <a:gd name="connsiteX0" fmla="*/ 0 w 4924425"/>
                <a:gd name="connsiteY0" fmla="*/ 1540593 h 1540593"/>
                <a:gd name="connsiteX1" fmla="*/ 676275 w 4924425"/>
                <a:gd name="connsiteY1" fmla="*/ 692868 h 1540593"/>
                <a:gd name="connsiteX2" fmla="*/ 2038350 w 4924425"/>
                <a:gd name="connsiteY2" fmla="*/ 16593 h 1540593"/>
                <a:gd name="connsiteX3" fmla="*/ 3409950 w 4924425"/>
                <a:gd name="connsiteY3" fmla="*/ 254718 h 1540593"/>
                <a:gd name="connsiteX4" fmla="*/ 4391025 w 4924425"/>
                <a:gd name="connsiteY4" fmla="*/ 778593 h 1540593"/>
                <a:gd name="connsiteX5" fmla="*/ 4924425 w 4924425"/>
                <a:gd name="connsiteY5" fmla="*/ 1302468 h 1540593"/>
                <a:gd name="connsiteX0" fmla="*/ 0 w 4924425"/>
                <a:gd name="connsiteY0" fmla="*/ 1758648 h 1758648"/>
                <a:gd name="connsiteX1" fmla="*/ 676275 w 4924425"/>
                <a:gd name="connsiteY1" fmla="*/ 910923 h 1758648"/>
                <a:gd name="connsiteX2" fmla="*/ 2038350 w 4924425"/>
                <a:gd name="connsiteY2" fmla="*/ 234648 h 1758648"/>
                <a:gd name="connsiteX3" fmla="*/ 3390900 w 4924425"/>
                <a:gd name="connsiteY3" fmla="*/ 44148 h 1758648"/>
                <a:gd name="connsiteX4" fmla="*/ 4391025 w 4924425"/>
                <a:gd name="connsiteY4" fmla="*/ 996648 h 1758648"/>
                <a:gd name="connsiteX5" fmla="*/ 4924425 w 4924425"/>
                <a:gd name="connsiteY5" fmla="*/ 1520523 h 1758648"/>
                <a:gd name="connsiteX0" fmla="*/ 0 w 4924425"/>
                <a:gd name="connsiteY0" fmla="*/ 1770482 h 1770482"/>
                <a:gd name="connsiteX1" fmla="*/ 676275 w 4924425"/>
                <a:gd name="connsiteY1" fmla="*/ 922757 h 1770482"/>
                <a:gd name="connsiteX2" fmla="*/ 2019300 w 4924425"/>
                <a:gd name="connsiteY2" fmla="*/ 198857 h 1770482"/>
                <a:gd name="connsiteX3" fmla="*/ 3390900 w 4924425"/>
                <a:gd name="connsiteY3" fmla="*/ 55982 h 1770482"/>
                <a:gd name="connsiteX4" fmla="*/ 4391025 w 4924425"/>
                <a:gd name="connsiteY4" fmla="*/ 1008482 h 1770482"/>
                <a:gd name="connsiteX5" fmla="*/ 4924425 w 4924425"/>
                <a:gd name="connsiteY5" fmla="*/ 1532357 h 1770482"/>
                <a:gd name="connsiteX0" fmla="*/ 0 w 4924425"/>
                <a:gd name="connsiteY0" fmla="*/ 1744149 h 1744149"/>
                <a:gd name="connsiteX1" fmla="*/ 676275 w 4924425"/>
                <a:gd name="connsiteY1" fmla="*/ 896424 h 1744149"/>
                <a:gd name="connsiteX2" fmla="*/ 2019300 w 4924425"/>
                <a:gd name="connsiteY2" fmla="*/ 172524 h 1744149"/>
                <a:gd name="connsiteX3" fmla="*/ 3390900 w 4924425"/>
                <a:gd name="connsiteY3" fmla="*/ 29649 h 1744149"/>
                <a:gd name="connsiteX4" fmla="*/ 4429125 w 4924425"/>
                <a:gd name="connsiteY4" fmla="*/ 620199 h 1744149"/>
                <a:gd name="connsiteX5" fmla="*/ 4924425 w 4924425"/>
                <a:gd name="connsiteY5" fmla="*/ 1506024 h 174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24425" h="1744149">
                  <a:moveTo>
                    <a:pt x="0" y="1744149"/>
                  </a:moveTo>
                  <a:cubicBezTo>
                    <a:pt x="168275" y="1447286"/>
                    <a:pt x="339725" y="1158361"/>
                    <a:pt x="676275" y="896424"/>
                  </a:cubicBezTo>
                  <a:cubicBezTo>
                    <a:pt x="1012825" y="634487"/>
                    <a:pt x="1566862" y="316987"/>
                    <a:pt x="2019300" y="172524"/>
                  </a:cubicBezTo>
                  <a:cubicBezTo>
                    <a:pt x="2471738" y="28061"/>
                    <a:pt x="2989263" y="-44963"/>
                    <a:pt x="3390900" y="29649"/>
                  </a:cubicBezTo>
                  <a:cubicBezTo>
                    <a:pt x="3792537" y="104261"/>
                    <a:pt x="4173538" y="374137"/>
                    <a:pt x="4429125" y="620199"/>
                  </a:cubicBezTo>
                  <a:cubicBezTo>
                    <a:pt x="4684712" y="866261"/>
                    <a:pt x="4740275" y="1295680"/>
                    <a:pt x="4924425" y="150602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93995" y="5222654"/>
              <a:ext cx="1320165" cy="600151"/>
            </a:xfrm>
            <a:custGeom>
              <a:avLst/>
              <a:gdLst>
                <a:gd name="connsiteX0" fmla="*/ 0 w 1885950"/>
                <a:gd name="connsiteY0" fmla="*/ 1000185 h 1000185"/>
                <a:gd name="connsiteX1" fmla="*/ 304800 w 1885950"/>
                <a:gd name="connsiteY1" fmla="*/ 438210 h 1000185"/>
                <a:gd name="connsiteX2" fmla="*/ 847725 w 1885950"/>
                <a:gd name="connsiteY2" fmla="*/ 60 h 1000185"/>
                <a:gd name="connsiteX3" fmla="*/ 1552575 w 1885950"/>
                <a:gd name="connsiteY3" fmla="*/ 466785 h 1000185"/>
                <a:gd name="connsiteX4" fmla="*/ 1885950 w 1885950"/>
                <a:gd name="connsiteY4" fmla="*/ 914460 h 1000185"/>
                <a:gd name="connsiteX0" fmla="*/ 0 w 1885950"/>
                <a:gd name="connsiteY0" fmla="*/ 857356 h 857356"/>
                <a:gd name="connsiteX1" fmla="*/ 304800 w 1885950"/>
                <a:gd name="connsiteY1" fmla="*/ 295381 h 857356"/>
                <a:gd name="connsiteX2" fmla="*/ 971550 w 1885950"/>
                <a:gd name="connsiteY2" fmla="*/ 106 h 857356"/>
                <a:gd name="connsiteX3" fmla="*/ 1552575 w 1885950"/>
                <a:gd name="connsiteY3" fmla="*/ 323956 h 857356"/>
                <a:gd name="connsiteX4" fmla="*/ 1885950 w 1885950"/>
                <a:gd name="connsiteY4" fmla="*/ 771631 h 85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857356">
                  <a:moveTo>
                    <a:pt x="0" y="857356"/>
                  </a:moveTo>
                  <a:cubicBezTo>
                    <a:pt x="81756" y="659712"/>
                    <a:pt x="142875" y="438256"/>
                    <a:pt x="304800" y="295381"/>
                  </a:cubicBezTo>
                  <a:cubicBezTo>
                    <a:pt x="466725" y="152506"/>
                    <a:pt x="763588" y="-4656"/>
                    <a:pt x="971550" y="106"/>
                  </a:cubicBezTo>
                  <a:cubicBezTo>
                    <a:pt x="1179512" y="4868"/>
                    <a:pt x="1400175" y="195369"/>
                    <a:pt x="1552575" y="323956"/>
                  </a:cubicBezTo>
                  <a:cubicBezTo>
                    <a:pt x="1704975" y="452544"/>
                    <a:pt x="1805781" y="623993"/>
                    <a:pt x="1885950" y="771631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1"/>
            </p:cNvCxnSpPr>
            <p:nvPr/>
          </p:nvCxnSpPr>
          <p:spPr>
            <a:xfrm flipH="1">
              <a:off x="5547361" y="5389342"/>
              <a:ext cx="6667" cy="111347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2"/>
            </p:cNvCxnSpPr>
            <p:nvPr/>
          </p:nvCxnSpPr>
          <p:spPr>
            <a:xfrm>
              <a:off x="5974080" y="5222728"/>
              <a:ext cx="0" cy="128008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5614035" y="5022669"/>
              <a:ext cx="1320165" cy="586777"/>
            </a:xfrm>
            <a:custGeom>
              <a:avLst/>
              <a:gdLst>
                <a:gd name="connsiteX0" fmla="*/ 0 w 1885950"/>
                <a:gd name="connsiteY0" fmla="*/ 1000185 h 1000185"/>
                <a:gd name="connsiteX1" fmla="*/ 304800 w 1885950"/>
                <a:gd name="connsiteY1" fmla="*/ 438210 h 1000185"/>
                <a:gd name="connsiteX2" fmla="*/ 847725 w 1885950"/>
                <a:gd name="connsiteY2" fmla="*/ 60 h 1000185"/>
                <a:gd name="connsiteX3" fmla="*/ 1552575 w 1885950"/>
                <a:gd name="connsiteY3" fmla="*/ 466785 h 1000185"/>
                <a:gd name="connsiteX4" fmla="*/ 1885950 w 1885950"/>
                <a:gd name="connsiteY4" fmla="*/ 914460 h 1000185"/>
                <a:gd name="connsiteX0" fmla="*/ 0 w 1885950"/>
                <a:gd name="connsiteY0" fmla="*/ 857356 h 857356"/>
                <a:gd name="connsiteX1" fmla="*/ 304800 w 1885950"/>
                <a:gd name="connsiteY1" fmla="*/ 295381 h 857356"/>
                <a:gd name="connsiteX2" fmla="*/ 971550 w 1885950"/>
                <a:gd name="connsiteY2" fmla="*/ 106 h 857356"/>
                <a:gd name="connsiteX3" fmla="*/ 1552575 w 1885950"/>
                <a:gd name="connsiteY3" fmla="*/ 323956 h 857356"/>
                <a:gd name="connsiteX4" fmla="*/ 1885950 w 1885950"/>
                <a:gd name="connsiteY4" fmla="*/ 771631 h 857356"/>
                <a:gd name="connsiteX0" fmla="*/ 0 w 1885950"/>
                <a:gd name="connsiteY0" fmla="*/ 809765 h 809765"/>
                <a:gd name="connsiteX1" fmla="*/ 304800 w 1885950"/>
                <a:gd name="connsiteY1" fmla="*/ 247790 h 809765"/>
                <a:gd name="connsiteX2" fmla="*/ 971550 w 1885950"/>
                <a:gd name="connsiteY2" fmla="*/ 140 h 809765"/>
                <a:gd name="connsiteX3" fmla="*/ 1552575 w 1885950"/>
                <a:gd name="connsiteY3" fmla="*/ 276365 h 809765"/>
                <a:gd name="connsiteX4" fmla="*/ 1885950 w 1885950"/>
                <a:gd name="connsiteY4" fmla="*/ 724040 h 809765"/>
                <a:gd name="connsiteX0" fmla="*/ 0 w 1885950"/>
                <a:gd name="connsiteY0" fmla="*/ 838317 h 838317"/>
                <a:gd name="connsiteX1" fmla="*/ 304800 w 1885950"/>
                <a:gd name="connsiteY1" fmla="*/ 276342 h 838317"/>
                <a:gd name="connsiteX2" fmla="*/ 971550 w 1885950"/>
                <a:gd name="connsiteY2" fmla="*/ 117 h 838317"/>
                <a:gd name="connsiteX3" fmla="*/ 1552575 w 1885950"/>
                <a:gd name="connsiteY3" fmla="*/ 304917 h 838317"/>
                <a:gd name="connsiteX4" fmla="*/ 1885950 w 1885950"/>
                <a:gd name="connsiteY4" fmla="*/ 752592 h 838317"/>
                <a:gd name="connsiteX0" fmla="*/ 0 w 1885950"/>
                <a:gd name="connsiteY0" fmla="*/ 838250 h 838250"/>
                <a:gd name="connsiteX1" fmla="*/ 314325 w 1885950"/>
                <a:gd name="connsiteY1" fmla="*/ 285800 h 838250"/>
                <a:gd name="connsiteX2" fmla="*/ 971550 w 1885950"/>
                <a:gd name="connsiteY2" fmla="*/ 50 h 838250"/>
                <a:gd name="connsiteX3" fmla="*/ 1552575 w 1885950"/>
                <a:gd name="connsiteY3" fmla="*/ 304850 h 838250"/>
                <a:gd name="connsiteX4" fmla="*/ 1885950 w 1885950"/>
                <a:gd name="connsiteY4" fmla="*/ 752525 h 8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838250">
                  <a:moveTo>
                    <a:pt x="0" y="838250"/>
                  </a:moveTo>
                  <a:cubicBezTo>
                    <a:pt x="81756" y="640606"/>
                    <a:pt x="152400" y="425500"/>
                    <a:pt x="314325" y="285800"/>
                  </a:cubicBezTo>
                  <a:cubicBezTo>
                    <a:pt x="476250" y="146100"/>
                    <a:pt x="765175" y="-3125"/>
                    <a:pt x="971550" y="50"/>
                  </a:cubicBezTo>
                  <a:cubicBezTo>
                    <a:pt x="1177925" y="3225"/>
                    <a:pt x="1400175" y="179438"/>
                    <a:pt x="1552575" y="304850"/>
                  </a:cubicBezTo>
                  <a:cubicBezTo>
                    <a:pt x="1704975" y="430263"/>
                    <a:pt x="1805781" y="604887"/>
                    <a:pt x="1885950" y="752525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974080" y="5115974"/>
              <a:ext cx="0" cy="138684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2" idx="2"/>
            </p:cNvCxnSpPr>
            <p:nvPr/>
          </p:nvCxnSpPr>
          <p:spPr>
            <a:xfrm>
              <a:off x="6294120" y="5022704"/>
              <a:ext cx="0" cy="148011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484487" y="5572515"/>
                  <a:ext cx="540045" cy="258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𝑴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4487" y="5572515"/>
                  <a:ext cx="540045" cy="25853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3636" b="-1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310846" y="6510250"/>
                  <a:ext cx="486364" cy="271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1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𝑴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846" y="6510250"/>
                  <a:ext cx="486364" cy="27155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8750" b="-1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730898" y="6509197"/>
                  <a:ext cx="486364" cy="271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1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𝑴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898" y="6509197"/>
                  <a:ext cx="486364" cy="27155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8750" b="-1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248400" y="5705183"/>
                  <a:ext cx="713118" cy="2715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𝑙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𝑴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705183"/>
                  <a:ext cx="713118" cy="27155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7407" r="-19658" b="-1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77000" y="5236247"/>
                  <a:ext cx="713118" cy="2715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𝑙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𝑴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00" y="5236247"/>
                  <a:ext cx="713118" cy="27155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7143" r="-19658" b="-1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Freeform 19"/>
            <p:cNvSpPr/>
            <p:nvPr/>
          </p:nvSpPr>
          <p:spPr>
            <a:xfrm>
              <a:off x="6557639" y="4761844"/>
              <a:ext cx="1320165" cy="586777"/>
            </a:xfrm>
            <a:custGeom>
              <a:avLst/>
              <a:gdLst>
                <a:gd name="connsiteX0" fmla="*/ 0 w 1885950"/>
                <a:gd name="connsiteY0" fmla="*/ 1000185 h 1000185"/>
                <a:gd name="connsiteX1" fmla="*/ 304800 w 1885950"/>
                <a:gd name="connsiteY1" fmla="*/ 438210 h 1000185"/>
                <a:gd name="connsiteX2" fmla="*/ 847725 w 1885950"/>
                <a:gd name="connsiteY2" fmla="*/ 60 h 1000185"/>
                <a:gd name="connsiteX3" fmla="*/ 1552575 w 1885950"/>
                <a:gd name="connsiteY3" fmla="*/ 466785 h 1000185"/>
                <a:gd name="connsiteX4" fmla="*/ 1885950 w 1885950"/>
                <a:gd name="connsiteY4" fmla="*/ 914460 h 1000185"/>
                <a:gd name="connsiteX0" fmla="*/ 0 w 1885950"/>
                <a:gd name="connsiteY0" fmla="*/ 857356 h 857356"/>
                <a:gd name="connsiteX1" fmla="*/ 304800 w 1885950"/>
                <a:gd name="connsiteY1" fmla="*/ 295381 h 857356"/>
                <a:gd name="connsiteX2" fmla="*/ 971550 w 1885950"/>
                <a:gd name="connsiteY2" fmla="*/ 106 h 857356"/>
                <a:gd name="connsiteX3" fmla="*/ 1552575 w 1885950"/>
                <a:gd name="connsiteY3" fmla="*/ 323956 h 857356"/>
                <a:gd name="connsiteX4" fmla="*/ 1885950 w 1885950"/>
                <a:gd name="connsiteY4" fmla="*/ 771631 h 857356"/>
                <a:gd name="connsiteX0" fmla="*/ 0 w 1885950"/>
                <a:gd name="connsiteY0" fmla="*/ 809765 h 809765"/>
                <a:gd name="connsiteX1" fmla="*/ 304800 w 1885950"/>
                <a:gd name="connsiteY1" fmla="*/ 247790 h 809765"/>
                <a:gd name="connsiteX2" fmla="*/ 971550 w 1885950"/>
                <a:gd name="connsiteY2" fmla="*/ 140 h 809765"/>
                <a:gd name="connsiteX3" fmla="*/ 1552575 w 1885950"/>
                <a:gd name="connsiteY3" fmla="*/ 276365 h 809765"/>
                <a:gd name="connsiteX4" fmla="*/ 1885950 w 1885950"/>
                <a:gd name="connsiteY4" fmla="*/ 724040 h 809765"/>
                <a:gd name="connsiteX0" fmla="*/ 0 w 1885950"/>
                <a:gd name="connsiteY0" fmla="*/ 838317 h 838317"/>
                <a:gd name="connsiteX1" fmla="*/ 304800 w 1885950"/>
                <a:gd name="connsiteY1" fmla="*/ 276342 h 838317"/>
                <a:gd name="connsiteX2" fmla="*/ 971550 w 1885950"/>
                <a:gd name="connsiteY2" fmla="*/ 117 h 838317"/>
                <a:gd name="connsiteX3" fmla="*/ 1552575 w 1885950"/>
                <a:gd name="connsiteY3" fmla="*/ 304917 h 838317"/>
                <a:gd name="connsiteX4" fmla="*/ 1885950 w 1885950"/>
                <a:gd name="connsiteY4" fmla="*/ 752592 h 838317"/>
                <a:gd name="connsiteX0" fmla="*/ 0 w 1885950"/>
                <a:gd name="connsiteY0" fmla="*/ 838250 h 838250"/>
                <a:gd name="connsiteX1" fmla="*/ 314325 w 1885950"/>
                <a:gd name="connsiteY1" fmla="*/ 285800 h 838250"/>
                <a:gd name="connsiteX2" fmla="*/ 971550 w 1885950"/>
                <a:gd name="connsiteY2" fmla="*/ 50 h 838250"/>
                <a:gd name="connsiteX3" fmla="*/ 1552575 w 1885950"/>
                <a:gd name="connsiteY3" fmla="*/ 304850 h 838250"/>
                <a:gd name="connsiteX4" fmla="*/ 1885950 w 1885950"/>
                <a:gd name="connsiteY4" fmla="*/ 752525 h 8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838250">
                  <a:moveTo>
                    <a:pt x="0" y="838250"/>
                  </a:moveTo>
                  <a:cubicBezTo>
                    <a:pt x="81756" y="640606"/>
                    <a:pt x="152400" y="425500"/>
                    <a:pt x="314325" y="285800"/>
                  </a:cubicBezTo>
                  <a:cubicBezTo>
                    <a:pt x="476250" y="146100"/>
                    <a:pt x="765175" y="-3125"/>
                    <a:pt x="971550" y="50"/>
                  </a:cubicBezTo>
                  <a:cubicBezTo>
                    <a:pt x="1177925" y="3225"/>
                    <a:pt x="1400175" y="179438"/>
                    <a:pt x="1552575" y="304850"/>
                  </a:cubicBezTo>
                  <a:cubicBezTo>
                    <a:pt x="1704975" y="430263"/>
                    <a:pt x="1805781" y="604887"/>
                    <a:pt x="1885950" y="752525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>
              <a:stCxn id="20" idx="2"/>
            </p:cNvCxnSpPr>
            <p:nvPr/>
          </p:nvCxnSpPr>
          <p:spPr>
            <a:xfrm>
              <a:off x="7237724" y="4761879"/>
              <a:ext cx="0" cy="174093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70707" y="6507666"/>
                  <a:ext cx="735156" cy="258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𝑴</m:t>
                            </m:r>
                          </m:e>
                        </m:acc>
                        <m:r>
                          <a:rPr lang="en-US" b="1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𝑴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0707" y="6507666"/>
                  <a:ext cx="735156" cy="25853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7273" b="-1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543800" y="5112833"/>
                  <a:ext cx="566931" cy="266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</m:e>
                        </m:acc>
                        <m:d>
                          <m:d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800" y="5112833"/>
                  <a:ext cx="566931" cy="26638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11111" r="-12766" b="-1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363186" y="6507666"/>
                  <a:ext cx="304314" cy="258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86" y="6507666"/>
                  <a:ext cx="304314" cy="258533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10000" b="-8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 rot="16200000">
              <a:off x="4168514" y="6256810"/>
              <a:ext cx="1065505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 Likelihood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14400" y="4191000"/>
                <a:ext cx="7593040" cy="100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b="1" i="1" smtClean="0">
                                  <a:latin typeface="Cambria Math"/>
                                </a:rPr>
                                <m:t>;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b="1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/>
                                    </a:rPr>
                                    <m:t>𝑴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1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 dirty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00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2000" i="1" dirty="0">
                                      <a:latin typeface="Cambria Math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000" i="1" dirty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dirty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𝑴</m:t>
                                          </m:r>
                                        </m:e>
                                      </m:acc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𝑋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𝑍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𝑍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𝑴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𝑍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𝑴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borderBox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593040" cy="100239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4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EM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4190999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 smtClean="0"/>
                  <a:t>Expectation Step</a:t>
                </a:r>
                <a:r>
                  <a:rPr lang="en-US" dirty="0" smtClean="0"/>
                  <a:t>: Given previous set of parameter estimates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𝑴</m:t>
                        </m:r>
                      </m:e>
                    </m:acc>
                  </m:oMath>
                </a14:m>
                <a:r>
                  <a:rPr lang="en-US" dirty="0" smtClean="0"/>
                  <a:t>, compute the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b="1" i="1">
                            <a:latin typeface="Cambria Math"/>
                          </a:rPr>
                          <m:t>;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𝑴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 to use in the expectation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200" i="1" smtClean="0">
                              <a:latin typeface="Cambria Math"/>
                            </a:rPr>
                          </m:ctrlPr>
                        </m:borderBoxPr>
                        <m:e>
                          <m:sSubSup>
                            <m:sSubSupPr>
                              <m:ctrlPr>
                                <a:rPr lang="en-US" sz="2200" i="1" dirty="0">
                                  <a:latin typeface="Cambria Math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/>
                            </a:rPr>
                            <m:t>≜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200" b="1" i="1">
                                  <a:latin typeface="Cambria Math"/>
                                </a:rPr>
                                <m:t>;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b="1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𝑴</m:t>
                                  </m:r>
                                </m:e>
                              </m:acc>
                            </m:e>
                          </m:d>
                          <m:r>
                            <a:rPr lang="en-US" sz="2200" b="1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i="1" dirty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20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2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b="1" i="1">
                                          <a:latin typeface="Cambria Math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2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b="1" i="1">
                                          <a:latin typeface="Cambria Math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2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b="1" i="1">
                                          <a:latin typeface="Cambria Math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200" i="1" dirty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200" i="1" dirty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200" b="1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1" i="1">
                                              <a:latin typeface="Cambria Math"/>
                                            </a:rPr>
                                            <m:t>𝑴</m:t>
                                          </m:r>
                                        </m:e>
                                      </m:acc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𝑋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𝑍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𝑍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200" b="1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1" i="1">
                                              <a:latin typeface="Cambria Math"/>
                                            </a:rPr>
                                            <m:t>𝑴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200" i="1"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𝑍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200" b="1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1" i="1">
                                              <a:latin typeface="Cambria Math"/>
                                            </a:rPr>
                                            <m:t>𝑴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borderBox>
                    </m:oMath>
                  </m:oMathPara>
                </a14:m>
                <a:endParaRPr lang="en-US" sz="2200" dirty="0" smtClean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u="sng" dirty="0" smtClean="0"/>
                  <a:t>Maximization Step</a:t>
                </a:r>
                <a:r>
                  <a:rPr lang="en-US" dirty="0" smtClean="0"/>
                  <a:t>: Maximize the lower bound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en-US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dirty="0" smtClean="0"/>
                  <a:t> using the above probabilities in the expectation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200" i="1" smtClean="0">
                              <a:latin typeface="Cambria Math"/>
                            </a:rPr>
                          </m:ctrlPr>
                        </m:borderBoxPr>
                        <m:e>
                          <m:acc>
                            <m:accPr>
                              <m:chr m:val="̅"/>
                              <m:ctrlPr>
                                <a:rPr lang="en-US" sz="2200" b="1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𝑴</m:t>
                              </m:r>
                            </m:e>
                          </m:acc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←</m:t>
                          </m:r>
                          <m:func>
                            <m:funcPr>
                              <m:ctrlP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dirty="0">
                                      <a:latin typeface="Cambria Math"/>
                                      <a:ea typeface="Cambria Math"/>
                                    </a:rPr>
                                    <m:t>argmax</m:t>
                                  </m:r>
                                </m:e>
                                <m:lim>
                                  <m:r>
                                    <a:rPr lang="en-US" sz="2200" b="1" i="1" dirty="0">
                                      <a:latin typeface="Cambria Math"/>
                                      <a:ea typeface="Cambria Math"/>
                                    </a:rPr>
                                    <m:t>𝑴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2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sz="2200" i="1" dirty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200" i="1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200" i="1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sz="2200" i="1" dirty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i="1" dirty="0">
                                                          <a:latin typeface="Cambria Math"/>
                                                        </a:rPr>
                                                        <m:t>𝑝</m:t>
                                                      </m:r>
                                                    </m:e>
                                                    <m:sub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sz="2200" i="1" dirty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2200" i="1" dirty="0">
                                                              <a:latin typeface="Cambria Math"/>
                                                            </a:rPr>
                                                            <m:t>𝑉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sz="2200" i="1" dirty="0">
                                                              <a:latin typeface="Cambria Math"/>
                                                            </a:rPr>
                                                            <m:t>𝑖</m:t>
                                                          </m:r>
                                                        </m:sup>
                                                      </m:sSup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200" i="1" dirty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sz="2200" i="1" dirty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sz="2200" i="1" dirty="0">
                                                              <a:latin typeface="Cambria Math"/>
                                                            </a:rPr>
                                                            <m:t>𝑣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200" i="1" dirty="0">
                                                              <a:latin typeface="Cambria Math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r>
                                                            <a:rPr lang="en-US" sz="2200" i="1" dirty="0">
                                                              <a:latin typeface="Cambria Math"/>
                                                            </a:rPr>
                                                            <m:t>𝑖</m:t>
                                                          </m:r>
                                                        </m:sup>
                                                      </m:sSubSup>
                                                      <m:r>
                                                        <a:rPr lang="en-US" sz="2200" i="1" dirty="0">
                                                          <a:latin typeface="Cambria Math"/>
                                                        </a:rPr>
                                                        <m:t>;</m:t>
                                                      </m:r>
                                                      <m:r>
                                                        <a:rPr lang="en-US" sz="2200" b="1" i="1" dirty="0">
                                                          <a:latin typeface="Cambria Math"/>
                                                        </a:rPr>
                                                        <m:t>𝑴</m:t>
                                                      </m:r>
                                                    </m:e>
                                                  </m:d>
                                                  <m:sSub>
                                                    <m:sSubPr>
                                                      <m:ctrlP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𝑝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𝑋</m:t>
                                                      </m:r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|</m:t>
                                                      </m:r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𝑍</m:t>
                                                      </m:r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=</m:t>
                                                      </m:r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2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200" i="1">
                                                              <a:latin typeface="Cambria Math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200" i="1">
                                                              <a:latin typeface="Cambria Math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𝑍</m:t>
                                                      </m:r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=</m:t>
                                                      </m:r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;</m:t>
                                                      </m:r>
                                                      <m:r>
                                                        <a:rPr lang="en-US" sz="2200" b="1" i="1" dirty="0">
                                                          <a:latin typeface="Cambria Math"/>
                                                        </a:rPr>
                                                        <m:t>𝑴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sz="2200" i="1">
                                                      <a:latin typeface="Cambria Math"/>
                                                    </a:rPr>
                                                    <m:t>𝑃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𝑍</m:t>
                                                      </m:r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=</m:t>
                                                      </m:r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;</m:t>
                                                      </m:r>
                                                      <m:r>
                                                        <a:rPr lang="en-US" sz="2200" b="1" i="1" dirty="0">
                                                          <a:latin typeface="Cambria Math"/>
                                                        </a:rPr>
                                                        <m:t>𝑴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sSubSup>
                                                    <m:sSubSupPr>
                                                      <m:ctrlPr>
                                                        <a:rPr lang="en-US" sz="2200" i="1" dirty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sz="22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200" i="1">
                                                              <a:latin typeface="Cambria Math"/>
                                                            </a:rPr>
                                                            <m:t>𝑄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200" i="1" dirty="0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200" i="1" dirty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b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borderBox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4190999"/>
              </a:xfrm>
              <a:blipFill rotWithShape="1">
                <a:blip r:embed="rId2"/>
                <a:stretch>
                  <a:fillRect l="-1533" t="-3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343400" y="5181598"/>
            <a:ext cx="4495800" cy="1499443"/>
            <a:chOff x="4572000" y="4742593"/>
            <a:chExt cx="4495800" cy="2039207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853940" y="6502818"/>
              <a:ext cx="38404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960620" y="4742593"/>
              <a:ext cx="0" cy="18669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754509" y="6396137"/>
                  <a:ext cx="313291" cy="258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𝑴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4509" y="6396137"/>
                  <a:ext cx="313291" cy="25853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23529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 7"/>
            <p:cNvSpPr/>
            <p:nvPr/>
          </p:nvSpPr>
          <p:spPr>
            <a:xfrm>
              <a:off x="5080635" y="4761844"/>
              <a:ext cx="3447097" cy="1220908"/>
            </a:xfrm>
            <a:custGeom>
              <a:avLst/>
              <a:gdLst>
                <a:gd name="connsiteX0" fmla="*/ 0 w 4924425"/>
                <a:gd name="connsiteY0" fmla="*/ 1588189 h 1588189"/>
                <a:gd name="connsiteX1" fmla="*/ 676275 w 4924425"/>
                <a:gd name="connsiteY1" fmla="*/ 740464 h 1588189"/>
                <a:gd name="connsiteX2" fmla="*/ 2038350 w 4924425"/>
                <a:gd name="connsiteY2" fmla="*/ 64189 h 1588189"/>
                <a:gd name="connsiteX3" fmla="*/ 3533775 w 4924425"/>
                <a:gd name="connsiteY3" fmla="*/ 102289 h 1588189"/>
                <a:gd name="connsiteX4" fmla="*/ 4324350 w 4924425"/>
                <a:gd name="connsiteY4" fmla="*/ 721414 h 1588189"/>
                <a:gd name="connsiteX5" fmla="*/ 4924425 w 4924425"/>
                <a:gd name="connsiteY5" fmla="*/ 1350064 h 1588189"/>
                <a:gd name="connsiteX0" fmla="*/ 0 w 4924425"/>
                <a:gd name="connsiteY0" fmla="*/ 1539566 h 1539566"/>
                <a:gd name="connsiteX1" fmla="*/ 676275 w 4924425"/>
                <a:gd name="connsiteY1" fmla="*/ 691841 h 1539566"/>
                <a:gd name="connsiteX2" fmla="*/ 2038350 w 4924425"/>
                <a:gd name="connsiteY2" fmla="*/ 15566 h 1539566"/>
                <a:gd name="connsiteX3" fmla="*/ 3409950 w 4924425"/>
                <a:gd name="connsiteY3" fmla="*/ 253691 h 1539566"/>
                <a:gd name="connsiteX4" fmla="*/ 4324350 w 4924425"/>
                <a:gd name="connsiteY4" fmla="*/ 672791 h 1539566"/>
                <a:gd name="connsiteX5" fmla="*/ 4924425 w 4924425"/>
                <a:gd name="connsiteY5" fmla="*/ 1301441 h 1539566"/>
                <a:gd name="connsiteX0" fmla="*/ 0 w 4924425"/>
                <a:gd name="connsiteY0" fmla="*/ 1540593 h 1540593"/>
                <a:gd name="connsiteX1" fmla="*/ 676275 w 4924425"/>
                <a:gd name="connsiteY1" fmla="*/ 692868 h 1540593"/>
                <a:gd name="connsiteX2" fmla="*/ 2038350 w 4924425"/>
                <a:gd name="connsiteY2" fmla="*/ 16593 h 1540593"/>
                <a:gd name="connsiteX3" fmla="*/ 3409950 w 4924425"/>
                <a:gd name="connsiteY3" fmla="*/ 254718 h 1540593"/>
                <a:gd name="connsiteX4" fmla="*/ 4391025 w 4924425"/>
                <a:gd name="connsiteY4" fmla="*/ 778593 h 1540593"/>
                <a:gd name="connsiteX5" fmla="*/ 4924425 w 4924425"/>
                <a:gd name="connsiteY5" fmla="*/ 1302468 h 1540593"/>
                <a:gd name="connsiteX0" fmla="*/ 0 w 4924425"/>
                <a:gd name="connsiteY0" fmla="*/ 1758648 h 1758648"/>
                <a:gd name="connsiteX1" fmla="*/ 676275 w 4924425"/>
                <a:gd name="connsiteY1" fmla="*/ 910923 h 1758648"/>
                <a:gd name="connsiteX2" fmla="*/ 2038350 w 4924425"/>
                <a:gd name="connsiteY2" fmla="*/ 234648 h 1758648"/>
                <a:gd name="connsiteX3" fmla="*/ 3390900 w 4924425"/>
                <a:gd name="connsiteY3" fmla="*/ 44148 h 1758648"/>
                <a:gd name="connsiteX4" fmla="*/ 4391025 w 4924425"/>
                <a:gd name="connsiteY4" fmla="*/ 996648 h 1758648"/>
                <a:gd name="connsiteX5" fmla="*/ 4924425 w 4924425"/>
                <a:gd name="connsiteY5" fmla="*/ 1520523 h 1758648"/>
                <a:gd name="connsiteX0" fmla="*/ 0 w 4924425"/>
                <a:gd name="connsiteY0" fmla="*/ 1770482 h 1770482"/>
                <a:gd name="connsiteX1" fmla="*/ 676275 w 4924425"/>
                <a:gd name="connsiteY1" fmla="*/ 922757 h 1770482"/>
                <a:gd name="connsiteX2" fmla="*/ 2019300 w 4924425"/>
                <a:gd name="connsiteY2" fmla="*/ 198857 h 1770482"/>
                <a:gd name="connsiteX3" fmla="*/ 3390900 w 4924425"/>
                <a:gd name="connsiteY3" fmla="*/ 55982 h 1770482"/>
                <a:gd name="connsiteX4" fmla="*/ 4391025 w 4924425"/>
                <a:gd name="connsiteY4" fmla="*/ 1008482 h 1770482"/>
                <a:gd name="connsiteX5" fmla="*/ 4924425 w 4924425"/>
                <a:gd name="connsiteY5" fmla="*/ 1532357 h 1770482"/>
                <a:gd name="connsiteX0" fmla="*/ 0 w 4924425"/>
                <a:gd name="connsiteY0" fmla="*/ 1744149 h 1744149"/>
                <a:gd name="connsiteX1" fmla="*/ 676275 w 4924425"/>
                <a:gd name="connsiteY1" fmla="*/ 896424 h 1744149"/>
                <a:gd name="connsiteX2" fmla="*/ 2019300 w 4924425"/>
                <a:gd name="connsiteY2" fmla="*/ 172524 h 1744149"/>
                <a:gd name="connsiteX3" fmla="*/ 3390900 w 4924425"/>
                <a:gd name="connsiteY3" fmla="*/ 29649 h 1744149"/>
                <a:gd name="connsiteX4" fmla="*/ 4429125 w 4924425"/>
                <a:gd name="connsiteY4" fmla="*/ 620199 h 1744149"/>
                <a:gd name="connsiteX5" fmla="*/ 4924425 w 4924425"/>
                <a:gd name="connsiteY5" fmla="*/ 1506024 h 174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24425" h="1744149">
                  <a:moveTo>
                    <a:pt x="0" y="1744149"/>
                  </a:moveTo>
                  <a:cubicBezTo>
                    <a:pt x="168275" y="1447286"/>
                    <a:pt x="339725" y="1158361"/>
                    <a:pt x="676275" y="896424"/>
                  </a:cubicBezTo>
                  <a:cubicBezTo>
                    <a:pt x="1012825" y="634487"/>
                    <a:pt x="1566862" y="316987"/>
                    <a:pt x="2019300" y="172524"/>
                  </a:cubicBezTo>
                  <a:cubicBezTo>
                    <a:pt x="2471738" y="28061"/>
                    <a:pt x="2989263" y="-44963"/>
                    <a:pt x="3390900" y="29649"/>
                  </a:cubicBezTo>
                  <a:cubicBezTo>
                    <a:pt x="3792537" y="104261"/>
                    <a:pt x="4173538" y="374137"/>
                    <a:pt x="4429125" y="620199"/>
                  </a:cubicBezTo>
                  <a:cubicBezTo>
                    <a:pt x="4684712" y="866261"/>
                    <a:pt x="4740275" y="1295680"/>
                    <a:pt x="4924425" y="150602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93995" y="5222654"/>
              <a:ext cx="1320165" cy="600151"/>
            </a:xfrm>
            <a:custGeom>
              <a:avLst/>
              <a:gdLst>
                <a:gd name="connsiteX0" fmla="*/ 0 w 1885950"/>
                <a:gd name="connsiteY0" fmla="*/ 1000185 h 1000185"/>
                <a:gd name="connsiteX1" fmla="*/ 304800 w 1885950"/>
                <a:gd name="connsiteY1" fmla="*/ 438210 h 1000185"/>
                <a:gd name="connsiteX2" fmla="*/ 847725 w 1885950"/>
                <a:gd name="connsiteY2" fmla="*/ 60 h 1000185"/>
                <a:gd name="connsiteX3" fmla="*/ 1552575 w 1885950"/>
                <a:gd name="connsiteY3" fmla="*/ 466785 h 1000185"/>
                <a:gd name="connsiteX4" fmla="*/ 1885950 w 1885950"/>
                <a:gd name="connsiteY4" fmla="*/ 914460 h 1000185"/>
                <a:gd name="connsiteX0" fmla="*/ 0 w 1885950"/>
                <a:gd name="connsiteY0" fmla="*/ 857356 h 857356"/>
                <a:gd name="connsiteX1" fmla="*/ 304800 w 1885950"/>
                <a:gd name="connsiteY1" fmla="*/ 295381 h 857356"/>
                <a:gd name="connsiteX2" fmla="*/ 971550 w 1885950"/>
                <a:gd name="connsiteY2" fmla="*/ 106 h 857356"/>
                <a:gd name="connsiteX3" fmla="*/ 1552575 w 1885950"/>
                <a:gd name="connsiteY3" fmla="*/ 323956 h 857356"/>
                <a:gd name="connsiteX4" fmla="*/ 1885950 w 1885950"/>
                <a:gd name="connsiteY4" fmla="*/ 771631 h 85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857356">
                  <a:moveTo>
                    <a:pt x="0" y="857356"/>
                  </a:moveTo>
                  <a:cubicBezTo>
                    <a:pt x="81756" y="659712"/>
                    <a:pt x="142875" y="438256"/>
                    <a:pt x="304800" y="295381"/>
                  </a:cubicBezTo>
                  <a:cubicBezTo>
                    <a:pt x="466725" y="152506"/>
                    <a:pt x="763588" y="-4656"/>
                    <a:pt x="971550" y="106"/>
                  </a:cubicBezTo>
                  <a:cubicBezTo>
                    <a:pt x="1179512" y="4868"/>
                    <a:pt x="1400175" y="195369"/>
                    <a:pt x="1552575" y="323956"/>
                  </a:cubicBezTo>
                  <a:cubicBezTo>
                    <a:pt x="1704975" y="452544"/>
                    <a:pt x="1805781" y="623993"/>
                    <a:pt x="1885950" y="771631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1"/>
            </p:cNvCxnSpPr>
            <p:nvPr/>
          </p:nvCxnSpPr>
          <p:spPr>
            <a:xfrm flipH="1">
              <a:off x="5547361" y="5389342"/>
              <a:ext cx="6667" cy="111347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2"/>
            </p:cNvCxnSpPr>
            <p:nvPr/>
          </p:nvCxnSpPr>
          <p:spPr>
            <a:xfrm>
              <a:off x="5974080" y="5222728"/>
              <a:ext cx="0" cy="128008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5614035" y="5022669"/>
              <a:ext cx="1320165" cy="586777"/>
            </a:xfrm>
            <a:custGeom>
              <a:avLst/>
              <a:gdLst>
                <a:gd name="connsiteX0" fmla="*/ 0 w 1885950"/>
                <a:gd name="connsiteY0" fmla="*/ 1000185 h 1000185"/>
                <a:gd name="connsiteX1" fmla="*/ 304800 w 1885950"/>
                <a:gd name="connsiteY1" fmla="*/ 438210 h 1000185"/>
                <a:gd name="connsiteX2" fmla="*/ 847725 w 1885950"/>
                <a:gd name="connsiteY2" fmla="*/ 60 h 1000185"/>
                <a:gd name="connsiteX3" fmla="*/ 1552575 w 1885950"/>
                <a:gd name="connsiteY3" fmla="*/ 466785 h 1000185"/>
                <a:gd name="connsiteX4" fmla="*/ 1885950 w 1885950"/>
                <a:gd name="connsiteY4" fmla="*/ 914460 h 1000185"/>
                <a:gd name="connsiteX0" fmla="*/ 0 w 1885950"/>
                <a:gd name="connsiteY0" fmla="*/ 857356 h 857356"/>
                <a:gd name="connsiteX1" fmla="*/ 304800 w 1885950"/>
                <a:gd name="connsiteY1" fmla="*/ 295381 h 857356"/>
                <a:gd name="connsiteX2" fmla="*/ 971550 w 1885950"/>
                <a:gd name="connsiteY2" fmla="*/ 106 h 857356"/>
                <a:gd name="connsiteX3" fmla="*/ 1552575 w 1885950"/>
                <a:gd name="connsiteY3" fmla="*/ 323956 h 857356"/>
                <a:gd name="connsiteX4" fmla="*/ 1885950 w 1885950"/>
                <a:gd name="connsiteY4" fmla="*/ 771631 h 857356"/>
                <a:gd name="connsiteX0" fmla="*/ 0 w 1885950"/>
                <a:gd name="connsiteY0" fmla="*/ 809765 h 809765"/>
                <a:gd name="connsiteX1" fmla="*/ 304800 w 1885950"/>
                <a:gd name="connsiteY1" fmla="*/ 247790 h 809765"/>
                <a:gd name="connsiteX2" fmla="*/ 971550 w 1885950"/>
                <a:gd name="connsiteY2" fmla="*/ 140 h 809765"/>
                <a:gd name="connsiteX3" fmla="*/ 1552575 w 1885950"/>
                <a:gd name="connsiteY3" fmla="*/ 276365 h 809765"/>
                <a:gd name="connsiteX4" fmla="*/ 1885950 w 1885950"/>
                <a:gd name="connsiteY4" fmla="*/ 724040 h 809765"/>
                <a:gd name="connsiteX0" fmla="*/ 0 w 1885950"/>
                <a:gd name="connsiteY0" fmla="*/ 838317 h 838317"/>
                <a:gd name="connsiteX1" fmla="*/ 304800 w 1885950"/>
                <a:gd name="connsiteY1" fmla="*/ 276342 h 838317"/>
                <a:gd name="connsiteX2" fmla="*/ 971550 w 1885950"/>
                <a:gd name="connsiteY2" fmla="*/ 117 h 838317"/>
                <a:gd name="connsiteX3" fmla="*/ 1552575 w 1885950"/>
                <a:gd name="connsiteY3" fmla="*/ 304917 h 838317"/>
                <a:gd name="connsiteX4" fmla="*/ 1885950 w 1885950"/>
                <a:gd name="connsiteY4" fmla="*/ 752592 h 838317"/>
                <a:gd name="connsiteX0" fmla="*/ 0 w 1885950"/>
                <a:gd name="connsiteY0" fmla="*/ 838250 h 838250"/>
                <a:gd name="connsiteX1" fmla="*/ 314325 w 1885950"/>
                <a:gd name="connsiteY1" fmla="*/ 285800 h 838250"/>
                <a:gd name="connsiteX2" fmla="*/ 971550 w 1885950"/>
                <a:gd name="connsiteY2" fmla="*/ 50 h 838250"/>
                <a:gd name="connsiteX3" fmla="*/ 1552575 w 1885950"/>
                <a:gd name="connsiteY3" fmla="*/ 304850 h 838250"/>
                <a:gd name="connsiteX4" fmla="*/ 1885950 w 1885950"/>
                <a:gd name="connsiteY4" fmla="*/ 752525 h 8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838250">
                  <a:moveTo>
                    <a:pt x="0" y="838250"/>
                  </a:moveTo>
                  <a:cubicBezTo>
                    <a:pt x="81756" y="640606"/>
                    <a:pt x="152400" y="425500"/>
                    <a:pt x="314325" y="285800"/>
                  </a:cubicBezTo>
                  <a:cubicBezTo>
                    <a:pt x="476250" y="146100"/>
                    <a:pt x="765175" y="-3125"/>
                    <a:pt x="971550" y="50"/>
                  </a:cubicBezTo>
                  <a:cubicBezTo>
                    <a:pt x="1177925" y="3225"/>
                    <a:pt x="1400175" y="179438"/>
                    <a:pt x="1552575" y="304850"/>
                  </a:cubicBezTo>
                  <a:cubicBezTo>
                    <a:pt x="1704975" y="430263"/>
                    <a:pt x="1805781" y="604887"/>
                    <a:pt x="1885950" y="752525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974080" y="5115974"/>
              <a:ext cx="0" cy="138684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2" idx="2"/>
            </p:cNvCxnSpPr>
            <p:nvPr/>
          </p:nvCxnSpPr>
          <p:spPr>
            <a:xfrm>
              <a:off x="6294120" y="5022704"/>
              <a:ext cx="0" cy="148011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484487" y="5572515"/>
                  <a:ext cx="540045" cy="258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𝑴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4487" y="5572515"/>
                  <a:ext cx="540045" cy="25853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2360" b="-8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310846" y="6510250"/>
                  <a:ext cx="486364" cy="271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1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𝑴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846" y="6510250"/>
                  <a:ext cx="486364" cy="27155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8861" b="-787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730898" y="6509197"/>
                  <a:ext cx="486364" cy="271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1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𝑴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898" y="6509197"/>
                  <a:ext cx="486364" cy="27155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8861" b="-787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248400" y="5705183"/>
                  <a:ext cx="713118" cy="2715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𝑙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𝑴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705183"/>
                  <a:ext cx="713118" cy="27155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6061" r="-19828" b="-787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77000" y="5236247"/>
                  <a:ext cx="713118" cy="2715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𝑙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𝑴</m:t>
                            </m:r>
                            <m:r>
                              <m:rPr>
                                <m:nor/>
                              </m:rPr>
                              <a:rPr lang="en-US" b="1" dirty="0"/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00" y="5236247"/>
                  <a:ext cx="713118" cy="27155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6250" r="-19658" b="-84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Freeform 19"/>
            <p:cNvSpPr/>
            <p:nvPr/>
          </p:nvSpPr>
          <p:spPr>
            <a:xfrm>
              <a:off x="6557639" y="4761844"/>
              <a:ext cx="1320165" cy="586777"/>
            </a:xfrm>
            <a:custGeom>
              <a:avLst/>
              <a:gdLst>
                <a:gd name="connsiteX0" fmla="*/ 0 w 1885950"/>
                <a:gd name="connsiteY0" fmla="*/ 1000185 h 1000185"/>
                <a:gd name="connsiteX1" fmla="*/ 304800 w 1885950"/>
                <a:gd name="connsiteY1" fmla="*/ 438210 h 1000185"/>
                <a:gd name="connsiteX2" fmla="*/ 847725 w 1885950"/>
                <a:gd name="connsiteY2" fmla="*/ 60 h 1000185"/>
                <a:gd name="connsiteX3" fmla="*/ 1552575 w 1885950"/>
                <a:gd name="connsiteY3" fmla="*/ 466785 h 1000185"/>
                <a:gd name="connsiteX4" fmla="*/ 1885950 w 1885950"/>
                <a:gd name="connsiteY4" fmla="*/ 914460 h 1000185"/>
                <a:gd name="connsiteX0" fmla="*/ 0 w 1885950"/>
                <a:gd name="connsiteY0" fmla="*/ 857356 h 857356"/>
                <a:gd name="connsiteX1" fmla="*/ 304800 w 1885950"/>
                <a:gd name="connsiteY1" fmla="*/ 295381 h 857356"/>
                <a:gd name="connsiteX2" fmla="*/ 971550 w 1885950"/>
                <a:gd name="connsiteY2" fmla="*/ 106 h 857356"/>
                <a:gd name="connsiteX3" fmla="*/ 1552575 w 1885950"/>
                <a:gd name="connsiteY3" fmla="*/ 323956 h 857356"/>
                <a:gd name="connsiteX4" fmla="*/ 1885950 w 1885950"/>
                <a:gd name="connsiteY4" fmla="*/ 771631 h 857356"/>
                <a:gd name="connsiteX0" fmla="*/ 0 w 1885950"/>
                <a:gd name="connsiteY0" fmla="*/ 809765 h 809765"/>
                <a:gd name="connsiteX1" fmla="*/ 304800 w 1885950"/>
                <a:gd name="connsiteY1" fmla="*/ 247790 h 809765"/>
                <a:gd name="connsiteX2" fmla="*/ 971550 w 1885950"/>
                <a:gd name="connsiteY2" fmla="*/ 140 h 809765"/>
                <a:gd name="connsiteX3" fmla="*/ 1552575 w 1885950"/>
                <a:gd name="connsiteY3" fmla="*/ 276365 h 809765"/>
                <a:gd name="connsiteX4" fmla="*/ 1885950 w 1885950"/>
                <a:gd name="connsiteY4" fmla="*/ 724040 h 809765"/>
                <a:gd name="connsiteX0" fmla="*/ 0 w 1885950"/>
                <a:gd name="connsiteY0" fmla="*/ 838317 h 838317"/>
                <a:gd name="connsiteX1" fmla="*/ 304800 w 1885950"/>
                <a:gd name="connsiteY1" fmla="*/ 276342 h 838317"/>
                <a:gd name="connsiteX2" fmla="*/ 971550 w 1885950"/>
                <a:gd name="connsiteY2" fmla="*/ 117 h 838317"/>
                <a:gd name="connsiteX3" fmla="*/ 1552575 w 1885950"/>
                <a:gd name="connsiteY3" fmla="*/ 304917 h 838317"/>
                <a:gd name="connsiteX4" fmla="*/ 1885950 w 1885950"/>
                <a:gd name="connsiteY4" fmla="*/ 752592 h 838317"/>
                <a:gd name="connsiteX0" fmla="*/ 0 w 1885950"/>
                <a:gd name="connsiteY0" fmla="*/ 838250 h 838250"/>
                <a:gd name="connsiteX1" fmla="*/ 314325 w 1885950"/>
                <a:gd name="connsiteY1" fmla="*/ 285800 h 838250"/>
                <a:gd name="connsiteX2" fmla="*/ 971550 w 1885950"/>
                <a:gd name="connsiteY2" fmla="*/ 50 h 838250"/>
                <a:gd name="connsiteX3" fmla="*/ 1552575 w 1885950"/>
                <a:gd name="connsiteY3" fmla="*/ 304850 h 838250"/>
                <a:gd name="connsiteX4" fmla="*/ 1885950 w 1885950"/>
                <a:gd name="connsiteY4" fmla="*/ 752525 h 8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838250">
                  <a:moveTo>
                    <a:pt x="0" y="838250"/>
                  </a:moveTo>
                  <a:cubicBezTo>
                    <a:pt x="81756" y="640606"/>
                    <a:pt x="152400" y="425500"/>
                    <a:pt x="314325" y="285800"/>
                  </a:cubicBezTo>
                  <a:cubicBezTo>
                    <a:pt x="476250" y="146100"/>
                    <a:pt x="765175" y="-3125"/>
                    <a:pt x="971550" y="50"/>
                  </a:cubicBezTo>
                  <a:cubicBezTo>
                    <a:pt x="1177925" y="3225"/>
                    <a:pt x="1400175" y="179438"/>
                    <a:pt x="1552575" y="304850"/>
                  </a:cubicBezTo>
                  <a:cubicBezTo>
                    <a:pt x="1704975" y="430263"/>
                    <a:pt x="1805781" y="604887"/>
                    <a:pt x="1885950" y="752525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>
              <a:stCxn id="20" idx="2"/>
            </p:cNvCxnSpPr>
            <p:nvPr/>
          </p:nvCxnSpPr>
          <p:spPr>
            <a:xfrm>
              <a:off x="7237724" y="4761879"/>
              <a:ext cx="0" cy="174093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70707" y="6507666"/>
                  <a:ext cx="735156" cy="258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𝑴</m:t>
                            </m:r>
                          </m:e>
                        </m:acc>
                        <m:r>
                          <a:rPr lang="en-US" b="1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𝑴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0707" y="6507666"/>
                  <a:ext cx="735156" cy="25853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27500" b="-8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543800" y="5112833"/>
                  <a:ext cx="566931" cy="266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</m:e>
                        </m:acc>
                        <m:d>
                          <m:d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800" y="5112833"/>
                  <a:ext cx="566931" cy="26638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9375" r="-13978" b="-8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363186" y="6507666"/>
                  <a:ext cx="304314" cy="258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186" y="6507666"/>
                  <a:ext cx="304314" cy="258533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12000" b="-5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 rot="16200000">
              <a:off x="4168514" y="6078754"/>
              <a:ext cx="1065503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 Likelihood</a:t>
              </a:r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0" y="5156537"/>
            <a:ext cx="2788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000" dirty="0" smtClean="0"/>
              <a:t>Iterate until convergence</a:t>
            </a:r>
            <a:endParaRPr lang="en-US" sz="3000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Maximization Step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Helpful because we now have the log of a product which decouples into separate optimizations. Substituting the known forms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/>
                            </a:rPr>
                            <m:t>𝑴</m:t>
                          </m:r>
                        </m:e>
                      </m:acc>
                      <m:r>
                        <a:rPr lang="en-US" sz="1600" i="1" dirty="0">
                          <a:latin typeface="Cambria Math"/>
                          <a:ea typeface="Cambria Math"/>
                        </a:rPr>
                        <m:t>←</m:t>
                      </m:r>
                      <m:func>
                        <m:funcPr>
                          <m:ctrlPr>
                            <a:rPr lang="en-US" sz="1600" i="1" dirty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dirty="0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dirty="0">
                                  <a:latin typeface="Cambria Math"/>
                                  <a:ea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1600" b="1" i="1" dirty="0">
                                  <a:latin typeface="Cambria Math"/>
                                  <a:ea typeface="Cambria Math"/>
                                </a:rPr>
                                <m:t>𝑴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sz="1600" b="1" i="1" dirty="0" smtClean="0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600" b="1" i="1" dirty="0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groupChr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600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1600" i="1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16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6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func>
                                            <m:funcPr>
                                              <m:ctrlP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dirty="0">
                                                  <a:latin typeface="Cambria Math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US" sz="1600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i="1" dirty="0">
                                                      <a:latin typeface="Cambria Math"/>
                                                    </a:rPr>
                                                    <m:t>𝒩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600" i="1" dirty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600" i="1" dirty="0">
                                                          <a:latin typeface="Cambria Math"/>
                                                        </a:rPr>
                                                        <m:t>,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𝑓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𝑖</m:t>
                                                          </m:r>
                                                        </m:sup>
                                                      </m:sSup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600" i="1" dirty="0"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600" i="1" dirty="0">
                                                                  <a:latin typeface="Cambria Math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600" i="1" dirty="0">
                                                                  <a:latin typeface="Cambria Math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,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600" i="1" dirty="0">
                                                                  <a:latin typeface="Cambria Math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600" i="1" dirty="0">
                                                                  <a:latin typeface="Cambria Math"/>
                                                                </a:rPr>
                                                                <m:t>𝑢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600" i="1" dirty="0">
                                                                  <a:latin typeface="Cambria Math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en-US" sz="1600" i="1" dirty="0">
                                                          <a:latin typeface="Cambria Math"/>
                                                        </a:rPr>
                                                        <m:t>,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𝑅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𝑖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nary>
                                    </m:e>
                                  </m:nary>
                                </m:e>
                              </m:groupChr>
                            </m:e>
                            <m:lim>
                              <m:d>
                                <m:dPr>
                                  <m:ctrlPr>
                                    <a:rPr lang="en-US" sz="1600" b="1" i="1" dirty="0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dirty="0" smtClean="0">
                                      <a:latin typeface="Cambria Math"/>
                                      <a:ea typeface="Cambria Math"/>
                                    </a:rPr>
                                    <m:t>𝑰</m:t>
                                  </m:r>
                                </m:e>
                              </m:d>
                            </m:lim>
                          </m:limLow>
                          <m:r>
                            <a:rPr lang="en-US" sz="1600" b="0" i="1" dirty="0" smtClean="0">
                              <a:latin typeface="Cambria Math"/>
                            </a:rPr>
                            <m:t>+</m:t>
                          </m:r>
                          <m:limLow>
                            <m:limLowPr>
                              <m:ctrlPr>
                                <a:rPr lang="en-US" sz="1600" b="0" i="1" dirty="0" smtClean="0">
                                  <a:latin typeface="Cambria Math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600" b="0" i="1" dirty="0" smtClean="0">
                                      <a:latin typeface="Cambria Math"/>
                                    </a:rPr>
                                  </m:ctrlPr>
                                </m:groupChr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600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1600" i="1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16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6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func>
                                            <m:funcPr>
                                              <m:ctrlP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dirty="0">
                                                  <a:latin typeface="Cambria Math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US" sz="1600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i="1" dirty="0">
                                                      <a:latin typeface="Cambria Math"/>
                                                    </a:rPr>
                                                    <m:t>𝒩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600" i="1" dirty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600" i="1" dirty="0">
                                                          <a:latin typeface="Cambria Math"/>
                                                        </a:rPr>
                                                        <m:t>,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𝜇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𝑥</m:t>
                                                          </m:r>
                                                        </m:sub>
                                                        <m:sup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𝑖</m:t>
                                                          </m:r>
                                                        </m:sup>
                                                      </m:sSubSup>
                                                      <m:r>
                                                        <a:rPr lang="en-US" sz="1600" i="1" dirty="0">
                                                          <a:latin typeface="Cambria Math"/>
                                                        </a:rPr>
                                                        <m:t>,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en-US" sz="1600" dirty="0">
                                                              <a:latin typeface="Cambria Math"/>
                                                            </a:rPr>
                                                            <m:t>Σ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sz="1600" i="1" dirty="0">
                                                              <a:latin typeface="Cambria Math"/>
                                                            </a:rPr>
                                                            <m:t>𝑖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sz="1600" i="1" dirty="0">
                                                          <a:latin typeface="Cambria Math"/>
                                                        </a:rPr>
                                                        <m:t> 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nary>
                                    </m:e>
                                  </m:nary>
                                </m:e>
                              </m:groupChr>
                            </m:e>
                            <m:lim>
                              <m:d>
                                <m:dPr>
                                  <m:ctrlPr>
                                    <a:rPr lang="en-US" sz="1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dirty="0" smtClean="0">
                                      <a:latin typeface="Cambria Math"/>
                                    </a:rPr>
                                    <m:t>𝐼𝐼</m:t>
                                  </m:r>
                                </m:e>
                              </m:d>
                            </m:lim>
                          </m:limLow>
                          <m:r>
                            <a:rPr lang="en-US" sz="1600" b="0" i="1" dirty="0" smtClean="0">
                              <a:latin typeface="Cambria Math"/>
                            </a:rPr>
                            <m:t>+</m:t>
                          </m:r>
                          <m:limLow>
                            <m:limLowPr>
                              <m:ctrlPr>
                                <a:rPr lang="en-US" sz="1600" b="0" i="1" dirty="0" smtClean="0">
                                  <a:latin typeface="Cambria Math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600" b="0" i="1" dirty="0" smtClean="0">
                                      <a:latin typeface="Cambria Math"/>
                                    </a:rPr>
                                  </m:ctrlPr>
                                </m:groupChr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600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1600" i="1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16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6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func>
                                            <m:funcPr>
                                              <m:ctrlPr>
                                                <a:rPr lang="en-US" sz="1600" i="1" dirty="0">
                                                  <a:latin typeface="Cambria Math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dirty="0">
                                                  <a:latin typeface="Cambria Math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600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 dirty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 dirty="0">
                                                          <a:latin typeface="Cambria Math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i="1" dirty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nary>
                                    </m:e>
                                  </m:nary>
                                </m:e>
                              </m:groupChr>
                            </m:e>
                            <m:lim>
                              <m:d>
                                <m:dPr>
                                  <m:ctrlPr>
                                    <a:rPr lang="en-US" sz="16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dirty="0" smtClean="0">
                                      <a:latin typeface="Cambria Math"/>
                                    </a:rPr>
                                    <m:t>𝐼𝐼𝐼</m:t>
                                  </m:r>
                                </m:e>
                              </m:d>
                            </m:lim>
                          </m:limLow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457200" indent="-457200">
                  <a:buFont typeface="+mj-lt"/>
                  <a:buAutoNum type="romanUcPeriod"/>
                </a:pPr>
                <a:r>
                  <a:rPr lang="en-US" sz="2400" dirty="0" smtClean="0"/>
                  <a:t>Weighted regression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1800" b="1" i="1" smtClean="0">
                                  <a:latin typeface="Cambria Math"/>
                                </a:rPr>
                                <m:t>𝑴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  <m:t>𝑓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800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  <m:t>𝑅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1800" b="0" i="1" smtClean="0">
                                  <a:latin typeface="Cambria Math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800" b="0" i="1" dirty="0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800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1800" b="0" i="1" dirty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dirty="0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dirty="0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dirty="0" smtClean="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800" b="0" i="1" dirty="0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b="0" i="1" dirty="0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b="0" i="1" dirty="0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b="0" i="1" dirty="0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b="0" i="1" dirty="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b="0" i="1" dirty="0" smtClean="0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b="0" i="1" dirty="0" smtClean="0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b="0" i="1" dirty="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b="0" i="1" dirty="0" smtClean="0">
                                                          <a:latin typeface="Cambria Math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b="0" i="1" dirty="0" smtClean="0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b="0" i="1" dirty="0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 dirty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  <m:t>𝑓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 smtClean="0"/>
              </a:p>
              <a:p>
                <a:pPr marL="457200" indent="-457200">
                  <a:buFont typeface="+mj-lt"/>
                  <a:buAutoNum type="romanUcPeriod" startAt="2"/>
                </a:pPr>
                <a:r>
                  <a:rPr lang="en-US" sz="2400" dirty="0" smtClean="0"/>
                  <a:t>Weighted mixture of Gaussians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1800" b="1" i="1">
                                  <a:latin typeface="Cambria Math"/>
                                </a:rPr>
                                <m:t>𝑴</m:t>
                              </m:r>
                            </m:lim>
                          </m:limLow>
                        </m:fName>
                        <m:e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r>
                            <a:rPr lang="en-US" sz="1800" i="1">
                              <a:latin typeface="Cambria Math"/>
                            </a:rPr>
                            <m:t>𝐼𝐼</m:t>
                          </m:r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18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1800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b="0" i="0" smtClean="0">
                                                  <a:latin typeface="Cambria Math"/>
                                                </a:rPr>
                                                <m:t>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8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dirty="0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800" i="1" dirty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 dirty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 dirty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dirty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dirty="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800" b="0" i="0" dirty="0" smtClean="0">
                                                      <a:latin typeface="Cambria Math"/>
                                                    </a:rPr>
                                                    <m:t>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i="1" dirty="0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800" i="1" dirty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 dirty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 dirty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sz="1800" i="1" dirty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800" b="0" i="1" dirty="0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i="1" dirty="0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1800" i="1" dirty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800" b="0" i="0" dirty="0" smtClean="0">
                                                      <a:latin typeface="Cambria Math"/>
                                                    </a:rPr>
                                                    <m:t>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800" i="1" dirty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i="1" dirty="0">
                                              <a:latin typeface="Cambria Math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800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dirty="0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dirty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 dirty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800" b="0" i="1" dirty="0" smtClean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800" b="0" i="1" dirty="0" smtClean="0">
                                                  <a:latin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dirty="0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800" b="0" i="1" dirty="0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 smtClean="0"/>
              </a:p>
              <a:p>
                <a:pPr marL="457200" indent="-457200">
                  <a:buFont typeface="+mj-lt"/>
                  <a:buAutoNum type="romanUcPeriod" startAt="3"/>
                </a:pPr>
                <a:r>
                  <a:rPr lang="en-US" sz="2400" dirty="0" smtClean="0"/>
                  <a:t>Maximum likelihood “</a:t>
                </a:r>
                <a:r>
                  <a:rPr lang="en-US" sz="2400" dirty="0" err="1" smtClean="0"/>
                  <a:t>Multinoulli</a:t>
                </a:r>
                <a:r>
                  <a:rPr lang="en-US" sz="2400" dirty="0" smtClean="0"/>
                  <a:t>”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1800" b="1" i="1">
                                  <a:latin typeface="Cambria Math"/>
                                </a:rPr>
                                <m:t>𝑴</m:t>
                              </m:r>
                            </m:lim>
                          </m:limLow>
                        </m:fName>
                        <m:e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r>
                            <a:rPr lang="en-US" sz="1800" i="1">
                              <a:latin typeface="Cambria Math"/>
                            </a:rPr>
                            <m:t>𝐼𝐼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18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/>
                                            </a:rPr>
                                            <m:t>𝜙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8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b="0" i="1" dirty="0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dirty="0" smtClean="0">
                                          <a:latin typeface="Cambria Math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  <m:t>𝜙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dirty="0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sz="1800" b="0" i="1" dirty="0" smtClean="0">
                          <a:latin typeface="Cambria Math"/>
                        </a:rPr>
                        <m:t>     </m:t>
                      </m:r>
                      <m:r>
                        <a:rPr lang="en-US" sz="1800" b="0" i="1" dirty="0" smtClean="0">
                          <a:latin typeface="Cambria Math"/>
                        </a:rPr>
                        <m:t>𝑠</m:t>
                      </m:r>
                      <m:r>
                        <a:rPr lang="en-US" sz="1800" b="0" i="1" dirty="0" smtClean="0">
                          <a:latin typeface="Cambria Math"/>
                        </a:rPr>
                        <m:t>.</m:t>
                      </m:r>
                      <m:r>
                        <a:rPr lang="en-US" sz="1800" b="0" i="1" dirty="0" smtClean="0">
                          <a:latin typeface="Cambria Math"/>
                        </a:rPr>
                        <m:t>𝑡</m:t>
                      </m:r>
                      <m:r>
                        <a:rPr lang="en-US" sz="1800" b="0" i="1" dirty="0" smtClean="0">
                          <a:latin typeface="Cambria Math"/>
                        </a:rPr>
                        <m:t>.     1=</m:t>
                      </m:r>
                      <m:nary>
                        <m:naryPr>
                          <m:chr m:val="∑"/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 dirty="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  <a:blipFill rotWithShape="1">
                <a:blip r:embed="rId2"/>
                <a:stretch>
                  <a:fillRect l="-1000" t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(I) Weighted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56388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Form vector with (possibly nonlinear) observables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ℝ</m:t>
                    </m:r>
                  </m:oMath>
                </a14:m>
                <a:r>
                  <a:rPr lang="en-US" dirty="0" smtClean="0"/>
                  <a:t> of the state and control</a:t>
                </a:r>
                <a:endParaRPr lang="en-U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≜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     </m:t>
                      </m:r>
                      <m:r>
                        <a:rPr lang="en-US" sz="2400" b="0" i="1" smtClean="0">
                          <a:latin typeface="Cambria Math"/>
                        </a:rPr>
                        <m:t>𝑜𝑟</m:t>
                      </m:r>
                      <m:r>
                        <a:rPr lang="en-US" sz="2400" b="0" i="1" smtClean="0">
                          <a:latin typeface="Cambria Math"/>
                        </a:rPr>
                        <m:t>   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≜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  <a:p>
                <a:r>
                  <a:rPr lang="en-US" dirty="0" smtClean="0"/>
                  <a:t>The learned functions are then linear combinations of observables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  <a:p>
                <a:r>
                  <a:rPr lang="en-US" dirty="0" smtClean="0"/>
                  <a:t>Take derivatives and do math to optimize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analytically.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 dirty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r>
                  <a:rPr lang="en-US" sz="2400" dirty="0" smtClean="0"/>
                  <a:t>Letting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𝒀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⋯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/>
                      </a:rPr>
                      <m:t>𝚽</m:t>
                    </m:r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/>
                          </a:rPr>
                          <m:t>⋯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𝑑𝑖𝑎𝑔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/>
                              </a:rPr>
                              <m:t>𝑖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dirty="0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 smtClean="0"/>
                  <a:t> we have the familiar weighted least squares equations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𝒀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dirty="0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dirty="0">
                                      <a:latin typeface="Cambria Math"/>
                                    </a:rPr>
                                    <m:t>𝚽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dirty="0">
                                          <a:latin typeface="Cambria Math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𝒀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b="1" dirty="0">
                                  <a:latin typeface="Cambria Math"/>
                                </a:rPr>
                                <m:t>𝚽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𝒀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sz="2400" b="1" dirty="0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5638800"/>
              </a:xfrm>
              <a:blipFill rotWithShape="1">
                <a:blip r:embed="rId2"/>
                <a:stretch>
                  <a:fillRect l="-1067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(II) Weighted </a:t>
            </a:r>
            <a:r>
              <a:rPr lang="en-US" dirty="0" smtClean="0"/>
              <a:t>Mixture of Gaussians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Taking derivatives and optimizing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𝐼𝐼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gives the weighted mixture of Gaussians model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⋯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𝑑𝑖𝑎𝑔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𝑖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US" b="1" dirty="0" smtClean="0"/>
              </a:p>
              <a:p>
                <a:r>
                  <a:rPr lang="en-US" dirty="0" smtClean="0"/>
                  <a:t>The centers are found: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/>
                                </a:rPr>
                                <m:t>𝑿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 smtClean="0"/>
              </a:p>
              <a:p>
                <a:r>
                  <a:rPr lang="en-US" dirty="0" smtClean="0"/>
                  <a:t>The covariances are found: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 dirty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i="1" dirty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 dirty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  <m:r>
                            <a:rPr lang="en-US" sz="2400" b="1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dirty="0">
                                          <a:latin typeface="Cambria Math"/>
                                        </a:rPr>
                                        <m:t>𝟏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/>
                                        </a:rPr>
                                        <m:t>𝑿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 dirty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sz="2400" i="1" dirty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1" dirty="0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  <a:blipFill rotWithShape="1">
                <a:blip r:embed="rId2"/>
                <a:stretch>
                  <a:fillRect l="-1467" t="-1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2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(III) Weighted </a:t>
            </a:r>
            <a:r>
              <a:rPr lang="en-US" dirty="0" err="1" smtClean="0"/>
              <a:t>Multinoulli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56388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Form the Lagrangian to include the constraint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,…,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𝜆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dirty="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800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2800" b="0" i="1" dirty="0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2800" b="0" i="1" dirty="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dirty="0" smtClean="0">
                                          <a:latin typeface="Cambria Math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800" b="0" i="1" dirty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r>
                        <a:rPr lang="en-US" sz="2800" b="0" i="1" smtClean="0">
                          <a:latin typeface="Cambria Math"/>
                        </a:rPr>
                        <m:t>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1−</m:t>
                          </m:r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r>
                  <a:rPr lang="en-US" dirty="0" smtClean="0"/>
                  <a:t>Setting derivatives to zero and doing some algebra gives the solution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latin typeface="Cambria Math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nary>
                        </m:e>
                      </m:borderBox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In the expressions for the other solutions, we have the normalization constant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 dirty="0">
                                <a:latin typeface="Cambria Math"/>
                              </a:rPr>
                              <m:t>𝑖</m:t>
                            </m:r>
                          </m:sup>
                        </m:sSubSup>
                      </m:e>
                    </m:nary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𝜙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 smtClean="0"/>
                  <a:t> in the denominator</a:t>
                </a:r>
              </a:p>
              <a:p>
                <a:pPr lvl="1"/>
                <a:r>
                  <a:rPr lang="en-US" dirty="0" smtClean="0"/>
                  <a:t>This is the expected number of training points belonging to each model a priori.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5638800"/>
              </a:xfrm>
              <a:blipFill rotWithShape="1">
                <a:blip r:embed="rId2"/>
                <a:stretch>
                  <a:fillRect l="-1067"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Reconstructing the Dynamics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 smtClean="0"/>
                  <a:t>Given a new point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1800" dirty="0" smtClean="0"/>
                  <a:t> and control input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1800" dirty="0" smtClean="0"/>
                  <a:t>, how do we predict the dynamics?</a:t>
                </a:r>
              </a:p>
              <a:p>
                <a:r>
                  <a:rPr lang="en-US" sz="1800" dirty="0" smtClean="0"/>
                  <a:t>Conditional model probabilities using Bayes’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𝑍</m:t>
                          </m:r>
                          <m:r>
                            <a:rPr lang="en-US" sz="1800" i="1">
                              <a:latin typeface="Cambria Math"/>
                            </a:rPr>
                            <m:t>=</m:t>
                          </m:r>
                          <m:r>
                            <a:rPr lang="en-US" sz="1800" i="1">
                              <a:latin typeface="Cambria Math"/>
                            </a:rPr>
                            <m:t>𝑖</m:t>
                          </m:r>
                          <m:r>
                            <a:rPr lang="en-US" sz="1800" i="1">
                              <a:latin typeface="Cambria Math"/>
                            </a:rPr>
                            <m:t>|</m:t>
                          </m:r>
                          <m:r>
                            <a:rPr lang="en-US" sz="1800" i="1">
                              <a:latin typeface="Cambria Math"/>
                            </a:rPr>
                            <m:t>𝑋</m:t>
                          </m:r>
                          <m:r>
                            <a:rPr lang="en-US" sz="1800" i="1">
                              <a:latin typeface="Cambria Math"/>
                            </a:rPr>
                            <m:t>=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sz="1800" b="0" i="1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pPr>
                  <a:buFont typeface="+mj-lt"/>
                  <a:buAutoNum type="arabicPeriod"/>
                </a:pPr>
                <a:r>
                  <a:rPr lang="en-US" sz="1800" dirty="0" smtClean="0"/>
                  <a:t>Maximum </a:t>
                </a:r>
                <a:r>
                  <a:rPr lang="en-US" sz="1800" dirty="0" smtClean="0"/>
                  <a:t>likelihood model </a:t>
                </a:r>
                <a:r>
                  <a:rPr lang="en-US" sz="1800" dirty="0" smtClean="0"/>
                  <a:t>assignment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18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b="0" i="1" dirty="0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800" b="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dirty="0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1800" b="0" i="1" dirty="0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b="0" i="1" dirty="0" smtClean="0">
                              <a:latin typeface="Cambria Math"/>
                            </a:rPr>
                            <m:t>𝑖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1800" b="0" i="1" dirty="0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0" dirty="0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dirty="0" smtClean="0">
                                  <a:latin typeface="Cambria Math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dirty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sz="18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 smtClean="0"/>
              </a:p>
              <a:p>
                <a:pPr>
                  <a:buFont typeface="+mj-lt"/>
                  <a:buAutoNum type="arabicPeriod" startAt="2"/>
                </a:pPr>
                <a:r>
                  <a:rPr lang="en-US" sz="1800" dirty="0" smtClean="0"/>
                  <a:t>Stochastic model </a:t>
                </a:r>
                <a:r>
                  <a:rPr lang="en-US" sz="1800" dirty="0" smtClean="0"/>
                  <a:t>assignment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8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/>
                            </a:rPr>
                            <m:t>𝑓</m:t>
                          </m:r>
                        </m:e>
                        <m:sup>
                          <m:sSup>
                            <m:sSupPr>
                              <m:ctrlPr>
                                <a:rPr lang="en-US" sz="18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sz="18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latin typeface="Cambria Math"/>
                            </a:rPr>
                            <m:t>𝑥</m:t>
                          </m:r>
                          <m:r>
                            <a:rPr lang="en-US" sz="18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800" i="1" dirty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1800" i="1" dirty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sz="18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/>
                            </a:rPr>
                            <m:t>𝑖</m:t>
                          </m:r>
                        </m:e>
                        <m:sup>
                          <m:r>
                            <a:rPr lang="en-US" sz="1800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1800" b="0" i="1" dirty="0" smtClean="0">
                          <a:latin typeface="Cambria Math"/>
                        </a:rPr>
                        <m:t>~</m:t>
                      </m:r>
                      <m:r>
                        <a:rPr lang="en-US" sz="18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𝑍</m:t>
                          </m:r>
                          <m:r>
                            <a:rPr lang="en-US" sz="1800" i="1">
                              <a:latin typeface="Cambria Math"/>
                            </a:rPr>
                            <m:t>|</m:t>
                          </m:r>
                          <m:r>
                            <a:rPr lang="en-US" sz="1800" i="1">
                              <a:latin typeface="Cambria Math"/>
                            </a:rPr>
                            <m:t>𝑋</m:t>
                          </m:r>
                          <m:r>
                            <a:rPr lang="en-US" sz="1800" i="1">
                              <a:latin typeface="Cambria Math"/>
                            </a:rPr>
                            <m:t>=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>
                  <a:buFont typeface="+mj-lt"/>
                  <a:buAutoNum type="arabicPeriod" startAt="3"/>
                </a:pPr>
                <a:r>
                  <a:rPr lang="en-US" sz="1800" dirty="0" smtClean="0"/>
                  <a:t>Weighted model </a:t>
                </a:r>
                <a:r>
                  <a:rPr lang="en-US" sz="1800" dirty="0" smtClean="0"/>
                  <a:t>assignment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1800" b="0" i="1" dirty="0" smtClean="0">
                          <a:latin typeface="Cambria Math"/>
                        </a:rPr>
                        <m:t>=</m:t>
                      </m:r>
                      <m:r>
                        <a:rPr lang="en-US" sz="1800" b="0" i="1" dirty="0" smtClean="0">
                          <a:latin typeface="Cambria Math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sz="1800" b="0" i="1" dirty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 dirty="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sz="18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b="0" i="1" dirty="0" smtClean="0">
                              <a:latin typeface="Cambria Math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800" b="0" i="1" dirty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latin typeface="Cambria Math"/>
                            </a:rPr>
                            <m:t>𝑖</m:t>
                          </m:r>
                          <m:r>
                            <a:rPr lang="en-US" sz="1800" i="1" dirty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 dirty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sz="18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800" i="1" dirty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800" i="1" dirty="0"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 smtClean="0"/>
              </a:p>
              <a:p>
                <a:pPr>
                  <a:buFont typeface="+mj-lt"/>
                  <a:buAutoNum type="arabicPeriod" startAt="4"/>
                </a:pPr>
                <a:r>
                  <a:rPr lang="en-US" sz="1800" dirty="0" smtClean="0"/>
                  <a:t>Hybrid weighted model </a:t>
                </a:r>
                <a:r>
                  <a:rPr lang="en-US" sz="1800" dirty="0" smtClean="0"/>
                  <a:t>assignment from top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≤</m:t>
                    </m:r>
                    <m:r>
                      <a:rPr lang="en-US" sz="18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1800" dirty="0" smtClean="0"/>
                  <a:t> models</a:t>
                </a:r>
              </a:p>
              <a:p>
                <a:pPr lvl="1"/>
                <a:r>
                  <a:rPr lang="en-US" sz="1800" dirty="0" smtClean="0"/>
                  <a:t>Sort models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 smtClean="0"/>
                  <a:t> from greatest to least probability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𝑍</m:t>
                        </m:r>
                        <m:r>
                          <a:rPr lang="en-US" sz="1800" b="0" i="1" smtClean="0">
                            <a:latin typeface="Cambria Math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sz="1800" b="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 dirty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i="1" dirty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sz="1800" i="1" dirty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800" i="1" dirty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dirty="0"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sz="1800" i="1" dirty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𝑍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𝑋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800" b="0" i="1" dirty="0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1800" i="1" dirty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latin typeface="Cambria Math"/>
                            </a:rPr>
                            <m:t>𝑙</m:t>
                          </m:r>
                          <m:r>
                            <a:rPr lang="en-US" sz="1800" i="1" dirty="0">
                              <a:latin typeface="Cambria Math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lang="en-US" sz="18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sz="18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800" i="1" dirty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800" i="1" dirty="0"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 smtClean="0"/>
              </a:p>
              <a:p>
                <a:pPr>
                  <a:buFont typeface="+mj-lt"/>
                  <a:buAutoNum type="arabicPeriod" startAt="4"/>
                </a:pPr>
                <a:r>
                  <a:rPr lang="en-US" sz="1800" dirty="0" smtClean="0"/>
                  <a:t>Some kind of Kriging may also be possible. This is a topic for future work.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  <a:blipFill rotWithShape="1">
                <a:blip r:embed="rId2"/>
                <a:stretch>
                  <a:fillRect l="-533" t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2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 to Duffing Equation with Control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28194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4000" dirty="0" smtClean="0"/>
                  <a:t>Forced Duffing equation with control input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00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6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6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6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sz="26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/>
                                </a:rPr>
                                <m:t>𝛽</m:t>
                              </m:r>
                              <m:r>
                                <a:rPr lang="en-US" sz="2600" b="0" i="1" smtClean="0">
                                  <a:latin typeface="Cambria Math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2600" b="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600" b="0" i="0" smtClean="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600" b="0" i="1" smtClean="0">
                                        <a:latin typeface="Cambria Math"/>
                                      </a:rPr>
                                      <m:t>𝜔</m:t>
                                    </m:r>
                                    <m:r>
                                      <a:rPr lang="en-US" sz="26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600" b="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600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600" b="0" i="1" smtClean="0">
                                        <a:latin typeface="Cambria Math"/>
                                      </a:rPr>
                                      <m:t>𝜔</m:t>
                                    </m:r>
                                    <m:r>
                                      <a:rPr lang="en-US" sz="26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600" b="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600" b="0" i="0" smtClean="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2600" b="0" i="1" smtClean="0">
                                        <a:latin typeface="Cambria Math"/>
                                      </a:rPr>
                                      <m:t>𝜔</m:t>
                                    </m:r>
                                    <m:r>
                                      <a:rPr lang="en-US" sz="26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600" b="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600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2600" b="0" i="1" smtClean="0">
                                        <a:latin typeface="Cambria Math"/>
                                      </a:rPr>
                                      <m:t>𝜔</m:t>
                                    </m:r>
                                    <m:r>
                                      <a:rPr lang="en-US" sz="26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6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4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5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600" dirty="0" smtClean="0"/>
              </a:p>
              <a:p>
                <a:r>
                  <a:rPr lang="en-US" sz="4000" dirty="0" smtClean="0"/>
                  <a:t>Define time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/>
                      </a:rPr>
                      <m:t>𝑇</m:t>
                    </m:r>
                    <m:r>
                      <a:rPr lang="en-US" sz="4000" b="0" i="1" smtClean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4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/>
                          </a:rPr>
                          <m:t>2</m:t>
                        </m:r>
                        <m:r>
                          <a:rPr lang="en-US" sz="4000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sz="4000" b="0" i="1" smtClean="0">
                            <a:latin typeface="Cambria Math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sz="4000" dirty="0" smtClean="0"/>
                  <a:t> Poincare map with constant control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4000" dirty="0" smtClean="0"/>
                  <a:t> over each interval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sz="4000" dirty="0" smtClean="0"/>
                  <a:t>The Poincare map was simulated for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/>
                      </a:rPr>
                      <m:t>𝑚</m:t>
                    </m:r>
                    <m:r>
                      <a:rPr lang="en-US" sz="4000" b="0" i="1" smtClean="0">
                        <a:latin typeface="Cambria Math"/>
                      </a:rPr>
                      <m:t>=2000</m:t>
                    </m:r>
                  </m:oMath>
                </a14:m>
                <a:r>
                  <a:rPr lang="en-US" sz="4000" dirty="0" smtClean="0"/>
                  <a:t> iterations with small uniformly distributed random control perturbations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4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4000" b="0" i="1" smtClean="0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4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/>
                              </a:rPr>
                              <m:t>−3</m:t>
                            </m:r>
                          </m:sup>
                        </m:sSup>
                        <m:r>
                          <a:rPr lang="en-US" sz="4000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4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/>
                              </a:rPr>
                              <m:t>−3</m:t>
                            </m:r>
                          </m:sup>
                        </m:sSup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2819400"/>
              </a:xfrm>
              <a:blipFill rotWithShape="1">
                <a:blip r:embed="rId2"/>
                <a:stretch>
                  <a:fillRect l="-733" t="-3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4" y="4038600"/>
            <a:ext cx="5326063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9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Error Metrics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The algorithms will be evaluated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=1000</m:t>
                    </m:r>
                  </m:oMath>
                </a14:m>
                <a:r>
                  <a:rPr lang="en-US" dirty="0" smtClean="0"/>
                  <a:t> new testing points generated from new random control perturbations</a:t>
                </a:r>
              </a:p>
              <a:p>
                <a:r>
                  <a:rPr lang="en-US" dirty="0" smtClean="0"/>
                  <a:t>Mean estimation error distance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𝑡𝑒𝑠𝑡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𝑡𝑒𝑠𝑡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dirty="0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Decaying error norm after many steps.</a:t>
                </a:r>
                <a:r>
                  <a:rPr lang="en-US" dirty="0"/>
                  <a:t> </a:t>
                </a:r>
                <a:r>
                  <a:rPr lang="en-US" dirty="0" smtClean="0"/>
                  <a:t>Start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iterate the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/>
                  <a:t> and approximate map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 smtClean="0"/>
                  <a:t> with random control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/>
                  <a:t> generating sequences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 smtClean="0"/>
                  <a:t> respectively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𝑀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dirty="0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dirty="0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 average is taken over the data distribution by sampling many initial points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𝛼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𝑀</m:t>
                          </m:r>
                        </m:sup>
                      </m:sSubSup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𝑡𝑒𝑠𝑡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𝑡𝑒𝑠𝑡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The autocorrelations of the uncontrolled dynamics over many iterations will be compared in order to estimate stationary statistics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of the actual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of the modeled dynamics.</a:t>
                </a:r>
              </a:p>
              <a:p>
                <a:r>
                  <a:rPr lang="en-US" dirty="0" smtClean="0"/>
                  <a:t>The histograms of the distance errors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1000</m:t>
                    </m:r>
                  </m:oMath>
                </a14:m>
                <a:r>
                  <a:rPr lang="en-US" dirty="0" smtClean="0"/>
                  <a:t> test points will also be considered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  <a:blipFill rotWithShape="1">
                <a:blip r:embed="rId2"/>
                <a:stretch>
                  <a:fillRect l="-533" t="-1436" r="-1067" b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Linear EM Gaussian Mixture Results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=40</m:t>
                    </m:r>
                  </m:oMath>
                </a14:m>
                <a:r>
                  <a:rPr lang="en-US" dirty="0" smtClean="0"/>
                  <a:t> linear models were fit</a:t>
                </a:r>
              </a:p>
              <a:p>
                <a:r>
                  <a:rPr lang="en-US" dirty="0"/>
                  <a:t>Each model is fit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=500</m:t>
                    </m:r>
                  </m:oMath>
                </a14:m>
                <a:r>
                  <a:rPr lang="en-US" dirty="0"/>
                  <a:t> training points with the largest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Maximum likelihood model assignment was used to reconstruct the dynamics </a:t>
                </a:r>
              </a:p>
              <a:p>
                <a:pPr lvl="1"/>
                <a:r>
                  <a:rPr lang="en-US" dirty="0"/>
                  <a:t>Numerical experiments show that of the methods discussed, maximum likelihood produced the lowest errors. </a:t>
                </a:r>
                <a:endParaRPr lang="en-US" dirty="0"/>
              </a:p>
              <a:p>
                <a:r>
                  <a:rPr lang="en-US" dirty="0" smtClean="0"/>
                  <a:t>Minimum singular values of covariances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Σ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 smtClean="0"/>
                  <a:t> were needed to prevent degeneracy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=1000</m:t>
                    </m:r>
                  </m:oMath>
                </a14:m>
                <a:r>
                  <a:rPr lang="en-US" dirty="0" smtClean="0"/>
                  <a:t> independently generated test points with random control perturbations were used for evaluation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  <a:blipFill rotWithShape="1">
                <a:blip r:embed="rId2"/>
                <a:stretch>
                  <a:fillRect l="-1333" t="-2134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 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Maximum Likelihood and the EM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Explicit Solutions for Maximization Step</a:t>
            </a:r>
          </a:p>
          <a:p>
            <a:pPr marL="971550" lvl="1" indent="-571500">
              <a:buFont typeface="+mj-lt"/>
              <a:buAutoNum type="romanLcPeriod"/>
            </a:pPr>
            <a:r>
              <a:rPr lang="en-US" dirty="0" smtClean="0"/>
              <a:t>Weighted Regression</a:t>
            </a:r>
          </a:p>
          <a:p>
            <a:pPr marL="971550" lvl="1" indent="-571500">
              <a:buFont typeface="+mj-lt"/>
              <a:buAutoNum type="romanLcPeriod"/>
            </a:pPr>
            <a:r>
              <a:rPr lang="en-US" dirty="0" smtClean="0"/>
              <a:t>Weighted Gaussian Mixture</a:t>
            </a:r>
          </a:p>
          <a:p>
            <a:pPr marL="971550" lvl="1" indent="-571500">
              <a:buFont typeface="+mj-lt"/>
              <a:buAutoNum type="romanLcPeriod"/>
            </a:pPr>
            <a:r>
              <a:rPr lang="en-US" dirty="0" smtClean="0"/>
              <a:t>Categorical “</a:t>
            </a:r>
            <a:r>
              <a:rPr lang="en-US" dirty="0" err="1" smtClean="0"/>
              <a:t>Multinoulli</a:t>
            </a:r>
            <a:r>
              <a:rPr lang="en-US" dirty="0" smtClean="0"/>
              <a:t>” Distribution</a:t>
            </a:r>
          </a:p>
          <a:p>
            <a:pPr marL="571500" indent="-571500">
              <a:buFont typeface="+mj-lt"/>
              <a:buAutoNum type="arabicPeriod"/>
            </a:pPr>
            <a:r>
              <a:rPr lang="en-US" dirty="0" smtClean="0"/>
              <a:t>Reconstructing the Estimates</a:t>
            </a:r>
          </a:p>
          <a:p>
            <a:pPr marL="571500" indent="-571500">
              <a:buFont typeface="+mj-lt"/>
              <a:buAutoNum type="arabicPeriod"/>
            </a:pPr>
            <a:r>
              <a:rPr lang="en-US" dirty="0" smtClean="0"/>
              <a:t>Testing on a Chaotic Poincare Map</a:t>
            </a:r>
          </a:p>
          <a:p>
            <a:pPr marL="571500" indent="-571500">
              <a:buFont typeface="+mj-lt"/>
              <a:buAutoNum type="arabicPeriod"/>
            </a:pPr>
            <a:r>
              <a:rPr lang="en-US" dirty="0" smtClean="0"/>
              <a:t>K-Means and Generalized K-Means as efficient EM variants</a:t>
            </a:r>
          </a:p>
          <a:p>
            <a:pPr marL="971550" lvl="1" indent="-571500">
              <a:buFont typeface="+mj-lt"/>
              <a:buAutoNum type="romanLcPeriod"/>
            </a:pPr>
            <a:r>
              <a:rPr lang="en-US" dirty="0" smtClean="0"/>
              <a:t>Test on Chaotic Poincare Map</a:t>
            </a:r>
          </a:p>
          <a:p>
            <a:pPr marL="571500" indent="-571500">
              <a:buFont typeface="+mj-lt"/>
              <a:buAutoNum type="arabicPeriod"/>
            </a:pPr>
            <a:r>
              <a:rPr lang="en-US" dirty="0" smtClean="0"/>
              <a:t>Extending to Nonlinear Local Dynamics using Kernels</a:t>
            </a:r>
          </a:p>
          <a:p>
            <a:pPr marL="971550" lvl="1" indent="-571500">
              <a:buFont typeface="+mj-lt"/>
              <a:buAutoNum type="romanLcPeriod"/>
            </a:pPr>
            <a:r>
              <a:rPr lang="en-US" dirty="0" smtClean="0"/>
              <a:t>Test Variants on Chaotic Poincare Map</a:t>
            </a:r>
          </a:p>
          <a:p>
            <a:pPr marL="571500" indent="-571500">
              <a:buFont typeface="+mj-lt"/>
              <a:buAutoNum type="arabicPeriod"/>
            </a:pPr>
            <a:r>
              <a:rPr lang="en-US" dirty="0" smtClean="0"/>
              <a:t>Extending to Non-Gaussian Density Estimation using Kernels</a:t>
            </a:r>
          </a:p>
          <a:p>
            <a:pPr marL="571500" indent="-571500">
              <a:buFont typeface="+mj-lt"/>
              <a:buAutoNum type="arabicPeriod"/>
            </a:pPr>
            <a:r>
              <a:rPr lang="en-US" dirty="0" smtClean="0"/>
              <a:t>Future Work</a:t>
            </a:r>
          </a:p>
          <a:p>
            <a:pPr marL="571500" indent="-5715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71500" indent="-571500">
              <a:buFont typeface="+mj-lt"/>
              <a:buAutoNum type="arabicPeriod"/>
            </a:pPr>
            <a:endParaRPr lang="en-US" dirty="0" smtClean="0"/>
          </a:p>
          <a:p>
            <a:pPr marL="571500" indent="-57150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EM Gaussian Mixture Results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71600"/>
                <a:ext cx="8839200" cy="149383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 smtClean="0"/>
                  <a:t>Mean Distance Error: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b="0" i="1" smtClean="0">
                            <a:latin typeface="Cambria Math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=0.0</m:t>
                        </m:r>
                        <m:r>
                          <a:rPr lang="en-US" b="0" i="1" smtClean="0">
                            <a:latin typeface="Cambria Math"/>
                          </a:rPr>
                          <m:t>608</m:t>
                        </m:r>
                      </m:e>
                    </m:borderBox>
                  </m:oMath>
                </a14:m>
                <a:endParaRPr lang="en-US" dirty="0" smtClean="0"/>
              </a:p>
              <a:p>
                <a:r>
                  <a:rPr lang="en-US" dirty="0" smtClean="0"/>
                  <a:t>Median Distance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0.0134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Decaying Error Norm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=10</m:t>
                    </m:r>
                  </m:oMath>
                </a14:m>
                <a:r>
                  <a:rPr lang="en-US" dirty="0" smtClean="0"/>
                  <a:t> steps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/>
                          </a:rPr>
                        </m:ctrlPr>
                      </m:borderBoxPr>
                      <m:e>
                        <m:sSubSup>
                          <m:sSub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𝛼</m:t>
                            </m:r>
                          </m:sub>
                          <m:sup>
                            <m:r>
                              <a:rPr lang="en-US" i="1" dirty="0">
                                <a:latin typeface="Cambria Math"/>
                              </a:rPr>
                              <m:t>𝑀</m:t>
                            </m:r>
                          </m:sup>
                        </m:sSubSup>
                        <m:r>
                          <a:rPr lang="en-US" i="1" dirty="0">
                            <a:latin typeface="Cambria Math"/>
                          </a:rPr>
                          <m:t>=0.</m:t>
                        </m:r>
                        <m:r>
                          <a:rPr lang="en-US" b="0" i="1" dirty="0" smtClean="0">
                            <a:latin typeface="Cambria Math"/>
                          </a:rPr>
                          <m:t>3921</m:t>
                        </m:r>
                      </m:e>
                    </m:borderBox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71600"/>
                <a:ext cx="8839200" cy="1493836"/>
              </a:xfrm>
              <a:blipFill rotWithShape="1">
                <a:blip r:embed="rId2"/>
                <a:stretch>
                  <a:fillRect l="-759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r="7425"/>
          <a:stretch/>
        </p:blipFill>
        <p:spPr bwMode="auto">
          <a:xfrm>
            <a:off x="0" y="2865436"/>
            <a:ext cx="4536141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" r="6668"/>
          <a:stretch/>
        </p:blipFill>
        <p:spPr bwMode="auto">
          <a:xfrm>
            <a:off x="4536141" y="2865435"/>
            <a:ext cx="4607859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Use as a Generative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38200"/>
                <a:ext cx="9144000" cy="1905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dynamics were simulated using the learned model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1000</m:t>
                    </m:r>
                  </m:oMath>
                </a14:m>
                <a:r>
                  <a:rPr lang="en-US" dirty="0" smtClean="0"/>
                  <a:t> steps with no control perturbations</a:t>
                </a:r>
              </a:p>
              <a:p>
                <a:r>
                  <a:rPr lang="en-US" dirty="0" smtClean="0"/>
                  <a:t>The autocorrelation was compared to the actual Poincare map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38200"/>
                <a:ext cx="9144000" cy="1905000"/>
              </a:xfrm>
              <a:blipFill rotWithShape="1">
                <a:blip r:embed="rId2"/>
                <a:stretch>
                  <a:fillRect l="-1333" t="-6410" r="-333" b="-6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r="7341"/>
          <a:stretch/>
        </p:blipFill>
        <p:spPr bwMode="auto">
          <a:xfrm>
            <a:off x="-1" y="2868284"/>
            <a:ext cx="4572001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r="7425"/>
          <a:stretch/>
        </p:blipFill>
        <p:spPr bwMode="auto">
          <a:xfrm>
            <a:off x="4572001" y="2868284"/>
            <a:ext cx="4572000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Simplified EM: K-Means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3400" dirty="0" smtClean="0"/>
                  <a:t>Rather than letting a training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400" dirty="0" smtClean="0"/>
                  <a:t> belong to several models, we force it to belong to only one</a:t>
                </a:r>
              </a:p>
              <a:p>
                <a:pPr lvl="1"/>
                <a:r>
                  <a:rPr lang="en-US" sz="2900" dirty="0" smtClean="0"/>
                  <a:t>Choose the most likely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9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9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900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900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900" b="0" i="0" smtClean="0">
                                <a:latin typeface="Cambria Math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2900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sz="29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900" b="0" i="1" smtClean="0">
                                <a:latin typeface="Cambria Math"/>
                              </a:rPr>
                              <m:t>=1,…,</m:t>
                            </m:r>
                            <m:r>
                              <a:rPr lang="en-US" sz="2900" b="0" i="1" smtClean="0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9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9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9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900" i="1">
                                <a:latin typeface="Cambria Math"/>
                              </a:rPr>
                              <m:t>𝑍</m:t>
                            </m:r>
                            <m:r>
                              <a:rPr lang="en-US" sz="2900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29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900" b="1" i="1">
                                <a:latin typeface="Cambria Math"/>
                              </a:rPr>
                              <m:t>;</m:t>
                            </m:r>
                            <m:acc>
                              <m:accPr>
                                <m:chr m:val="̅"/>
                                <m:ctrlPr>
                                  <a:rPr lang="en-US" sz="2900" b="1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900" b="1" i="1">
                                    <a:latin typeface="Cambria Math"/>
                                  </a:rPr>
                                  <m:t>𝑴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US" sz="2900" dirty="0" smtClean="0"/>
              </a:p>
              <a:p>
                <a:pPr lvl="1"/>
                <a:r>
                  <a:rPr lang="en-US" sz="2900" dirty="0" smtClean="0"/>
                  <a:t>Equivalent to using sparse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900" b="0" i="1" dirty="0" smtClean="0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9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900" b="0" i="1" smtClean="0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sz="2900" b="0" i="1" dirty="0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sz="2900" b="0" i="1" dirty="0" smtClean="0"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n-US" sz="2900" b="0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900" b="0" i="1" dirty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900" b="0" i="1" dirty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900" b="0" i="1" dirty="0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900" b="0" i="1" dirty="0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900" b="0" i="1" dirty="0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9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dirty="0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900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900" b="0" i="1" dirty="0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900" b="0" i="1" dirty="0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900" b="0" i="1" dirty="0" smtClean="0">
                                  <a:latin typeface="Cambria Math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9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dirty="0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900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900" dirty="0" smtClean="0"/>
              </a:p>
              <a:p>
                <a:pPr lvl="1"/>
                <a:r>
                  <a:rPr lang="en-US" sz="2900" dirty="0" smtClean="0"/>
                  <a:t>Speeds up regression and Gaussian mixture since fewer points are used to fit each model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400" u="sng" dirty="0" smtClean="0"/>
                  <a:t>Expectation Step</a:t>
                </a:r>
                <a:r>
                  <a:rPr lang="en-US" sz="3400" dirty="0" smtClean="0"/>
                  <a:t>: Find the most likely model at each training point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900" i="1" smtClean="0">
                              <a:latin typeface="Cambria Math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9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900" i="1">
                              <a:latin typeface="Cambria Math"/>
                            </a:rPr>
                            <m:t>≜</m:t>
                          </m:r>
                          <m:func>
                            <m:funcPr>
                              <m:ctrlPr>
                                <a:rPr lang="en-US" sz="2900" i="1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90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900">
                                      <a:latin typeface="Cambria Math"/>
                                    </a:rPr>
                                    <m:t>argmax</m:t>
                                  </m:r>
                                </m:e>
                                <m:lim>
                                  <m:r>
                                    <a:rPr lang="en-US" sz="29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=1,…,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𝑁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900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 dirty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900" i="1" dirty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900" i="1" dirty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9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90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9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900" i="1" dirty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9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9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2900" i="1" dirty="0">
                                      <a:latin typeface="Cambria Math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9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900" b="1" i="1">
                                          <a:latin typeface="Cambria Math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9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900" b="1" i="1">
                                          <a:latin typeface="Cambria Math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9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9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900" b="1" i="1">
                                          <a:latin typeface="Cambria Math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borderBox>
                    </m:oMath>
                  </m:oMathPara>
                </a14:m>
                <a:endParaRPr lang="en-US" sz="2900" dirty="0" smtClean="0"/>
              </a:p>
              <a:p>
                <a:pPr lvl="1"/>
                <a:r>
                  <a:rPr lang="en-US" sz="2900" dirty="0"/>
                  <a:t>T</a:t>
                </a:r>
                <a:r>
                  <a:rPr lang="en-US" sz="2900" dirty="0" smtClean="0"/>
                  <a:t>he collection of points assigned to each model will be used</a:t>
                </a:r>
                <a:endParaRPr lang="en-US" sz="2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9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900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sz="2900" b="0" i="1" smtClean="0">
                          <a:latin typeface="Cambria Math"/>
                        </a:rPr>
                        <m:t>≜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9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900" b="0" i="1" smtClean="0">
                              <a:latin typeface="Cambria Math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9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latin typeface="Cambria Math"/>
                                </a:rPr>
                                <m:t>1,2,…,</m:t>
                              </m:r>
                              <m:r>
                                <a:rPr lang="en-US" sz="29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d>
                          <m:r>
                            <a:rPr lang="en-US" sz="2900" b="0" i="1" smtClean="0">
                              <a:latin typeface="Cambria Math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9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9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sz="29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900" dirty="0" smtClean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sz="3400" u="sng" dirty="0" smtClean="0"/>
                  <a:t>Maximization Step</a:t>
                </a:r>
                <a:r>
                  <a:rPr lang="en-US" sz="3400" dirty="0" smtClean="0"/>
                  <a:t>: The usual maximization, but with sparse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400" i="1" dirty="0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sz="3400" i="1" dirty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sz="3400" i="1" dirty="0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endParaRPr lang="en-US" sz="3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900" i="1" smtClean="0">
                              <a:latin typeface="Cambria Math"/>
                            </a:rPr>
                          </m:ctrlPr>
                        </m:borderBoxPr>
                        <m:e>
                          <m:acc>
                            <m:accPr>
                              <m:chr m:val="̅"/>
                              <m:ctrlPr>
                                <a:rPr lang="en-US" sz="2900" b="1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900" b="1" i="1">
                                  <a:latin typeface="Cambria Math"/>
                                </a:rPr>
                                <m:t>𝑴</m:t>
                              </m:r>
                            </m:e>
                          </m:acc>
                          <m:r>
                            <a:rPr lang="en-US" sz="2900" i="1" dirty="0">
                              <a:latin typeface="Cambria Math"/>
                              <a:ea typeface="Cambria Math"/>
                            </a:rPr>
                            <m:t>←</m:t>
                          </m:r>
                          <m:func>
                            <m:funcPr>
                              <m:ctrlPr>
                                <a:rPr lang="en-US" sz="2900" i="1" dirty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900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900" dirty="0">
                                      <a:latin typeface="Cambria Math"/>
                                      <a:ea typeface="Cambria Math"/>
                                    </a:rPr>
                                    <m:t>argmax</m:t>
                                  </m:r>
                                </m:e>
                                <m:lim>
                                  <m:r>
                                    <a:rPr lang="en-US" sz="2900" b="1" i="1" dirty="0">
                                      <a:latin typeface="Cambria Math"/>
                                      <a:ea typeface="Cambria Math"/>
                                    </a:rPr>
                                    <m:t>𝑴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9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9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9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9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900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29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900" i="1"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p>
                                          <m:r>
                                            <a:rPr lang="en-US" sz="29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9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900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 dirty="0">
                                                      <a:latin typeface="Cambria Math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 dirty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 dirty="0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 dirty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sz="2900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900" i="1" dirty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900" i="1" dirty="0">
                                                          <a:latin typeface="Cambria Math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900" i="1" dirty="0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900" i="1" dirty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900" i="1" dirty="0">
                                                      <a:latin typeface="Cambria Math"/>
                                                    </a:rPr>
                                                    <m:t>;</m:t>
                                                  </m:r>
                                                  <m:r>
                                                    <a:rPr lang="en-US" sz="2900" b="1" i="1" dirty="0">
                                                      <a:latin typeface="Cambria Math"/>
                                                    </a:rPr>
                                                    <m:t>𝑴</m:t>
                                                  </m:r>
                                                </m:e>
                                              </m:d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|</m:t>
                                                  </m:r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9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9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900" i="1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;</m:t>
                                                  </m:r>
                                                  <m:r>
                                                    <a:rPr lang="en-US" sz="2900" b="1" i="1" dirty="0">
                                                      <a:latin typeface="Cambria Math"/>
                                                    </a:rPr>
                                                    <m:t>𝑴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900" i="1"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;</m:t>
                                                  </m:r>
                                                  <m:r>
                                                    <a:rPr lang="en-US" sz="2900" b="1" i="1" dirty="0">
                                                      <a:latin typeface="Cambria Math"/>
                                                    </a:rPr>
                                                    <m:t>𝑴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borderBox>
                    </m:oMath>
                  </m:oMathPara>
                </a14:m>
                <a:endParaRPr lang="en-US" sz="29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  <a:blipFill rotWithShape="1">
                <a:blip r:embed="rId2"/>
                <a:stretch>
                  <a:fillRect l="-1000" t="-1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4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K-Means Maximization Step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 smtClean="0"/>
                  <a:t>Identical to EM maximization step, but with sparse weight matrices. </a:t>
                </a:r>
              </a:p>
              <a:p>
                <a:pPr marL="571500" indent="-571500">
                  <a:buFont typeface="+mj-lt"/>
                  <a:buAutoNum type="romanUcPeriod"/>
                </a:pPr>
                <a:r>
                  <a:rPr lang="en-US" sz="2400" u="sng" dirty="0" smtClean="0"/>
                  <a:t>Regression</a:t>
                </a:r>
                <a:r>
                  <a:rPr lang="en-US" sz="2400" dirty="0" smtClean="0"/>
                  <a:t>: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/>
                          </a:rPr>
                          <m:t>𝒀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400" dirty="0" smtClean="0"/>
                  <a:t>and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/>
                          </a:rPr>
                          <m:t>𝚽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sz="2000" b="1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0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1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1" i="1" smtClean="0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sz="2000" b="1" i="1">
                                          <a:latin typeface="Cambria Math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eqArr>
                                </m:e>
                                <m:e>
                                  <m:r>
                                    <a:rPr lang="en-US" sz="2000" b="1" i="1" smtClean="0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p>
                        </m:sSup>
                      </m:sub>
                    </m:sSub>
                  </m:oMath>
                </a14:m>
                <a:endParaRPr lang="en-US" sz="2000" b="1" dirty="0" smtClean="0"/>
              </a:p>
              <a:p>
                <a:pPr marL="971550" lvl="1" indent="-571500"/>
                <a:r>
                  <a:rPr lang="en-US" sz="2400" dirty="0" smtClean="0"/>
                  <a:t>We have simple least squares over a restricted set of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b="1" i="1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𝒀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>
                                              <a:latin typeface="Cambria Math"/>
                                            </a:rPr>
                                            <m:t>𝚽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1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𝒀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borderBox>
                    </m:oMath>
                  </m:oMathPara>
                </a14:m>
                <a:endParaRPr lang="en-US" sz="2000" dirty="0" smtClean="0"/>
              </a:p>
              <a:p>
                <a:pPr marL="571500" indent="-571500">
                  <a:buFont typeface="+mj-lt"/>
                  <a:buAutoNum type="romanUcPeriod" startAt="2"/>
                </a:pPr>
                <a:r>
                  <a:rPr lang="en-US" sz="2400" u="sng" dirty="0" smtClean="0"/>
                  <a:t>Gaussian Mixture</a:t>
                </a:r>
                <a:r>
                  <a:rPr lang="en-US" sz="2400" dirty="0" smtClean="0"/>
                  <a:t>:</a:t>
                </a:r>
              </a:p>
              <a:p>
                <a:pPr marL="971550" lvl="1" indent="-571500"/>
                <a:r>
                  <a:rPr lang="en-US" sz="2400" dirty="0" smtClean="0"/>
                  <a:t>We fit the maximum likelihood Gaussian to each point cluster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i="1">
                              <a:latin typeface="Cambria Math"/>
                            </a:rPr>
                          </m:ctrlPr>
                        </m:borderBox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b="0" i="1" dirty="0" smtClean="0">
                              <a:latin typeface="Cambria Math"/>
                            </a:rPr>
                            <m:t>   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 dirty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000" i="1" dirty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e>
                      </m:borderBox>
                    </m:oMath>
                  </m:oMathPara>
                </a14:m>
                <a:endParaRPr lang="en-US" sz="2000" dirty="0" smtClean="0"/>
              </a:p>
              <a:p>
                <a:pPr marL="571500" indent="-571500">
                  <a:buFont typeface="+mj-lt"/>
                  <a:buAutoNum type="romanUcPeriod" startAt="3"/>
                </a:pPr>
                <a:r>
                  <a:rPr lang="en-US" sz="2400" u="sng" dirty="0" err="1" smtClean="0"/>
                  <a:t>Multinoulli</a:t>
                </a:r>
                <a:r>
                  <a:rPr lang="en-US" sz="2400" dirty="0" smtClean="0"/>
                  <a:t>:</a:t>
                </a:r>
              </a:p>
              <a:p>
                <a:pPr marL="971550" lvl="1" indent="-571500"/>
                <a:r>
                  <a:rPr lang="en-US" sz="2400" dirty="0" smtClean="0"/>
                  <a:t>Prior model probabilities are just the fraction of points in each cluster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i="1">
                              <a:latin typeface="Cambria Math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borderBox>
                    </m:oMath>
                  </m:oMathPara>
                </a14:m>
                <a:endParaRPr lang="en-US" sz="2000" u="sng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867" t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K-Means/EM Variants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Many variants are possible. For example: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Choose most likely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9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9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9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9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900">
                                <a:latin typeface="Cambria Math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9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900" i="1">
                                <a:latin typeface="Cambria Math"/>
                              </a:rPr>
                              <m:t>=1,…,</m:t>
                            </m:r>
                            <m:r>
                              <a:rPr lang="en-US" sz="2900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9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9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9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900" i="1">
                                <a:latin typeface="Cambria Math"/>
                              </a:rPr>
                              <m:t>𝑍</m:t>
                            </m:r>
                            <m:r>
                              <a:rPr lang="en-US" sz="2900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29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900" b="1" i="1">
                                <a:latin typeface="Cambria Math"/>
                              </a:rPr>
                              <m:t>;</m:t>
                            </m:r>
                            <m:acc>
                              <m:accPr>
                                <m:chr m:val="̅"/>
                                <m:ctrlPr>
                                  <a:rPr lang="en-US" sz="2900" b="1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900" b="1" i="1">
                                    <a:latin typeface="Cambria Math"/>
                                  </a:rPr>
                                  <m:t>𝑴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but keep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900" i="1" dirty="0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9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9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sz="2900" i="1" dirty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sz="2900" i="1" dirty="0"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n-US" sz="2900" i="1" dirty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900" i="1" dirty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900" i="1" dirty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9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900" b="1" i="1">
                                      <a:latin typeface="Cambria Math"/>
                                    </a:rPr>
                                    <m:t>;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900" b="1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900" b="1" i="1">
                                          <a:latin typeface="Cambria Math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e>
                              <m:r>
                                <a:rPr lang="en-US" sz="2900" i="1" dirty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900" i="1" dirty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9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 dirty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900" i="1" dirty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900" i="1" dirty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900" i="1" dirty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900" i="1" dirty="0">
                                  <a:latin typeface="Cambria Math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9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 dirty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900" i="1" dirty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3100" dirty="0" smtClean="0"/>
                  <a:t> </a:t>
                </a:r>
                <a:r>
                  <a:rPr lang="en-US" sz="3100" dirty="0" smtClean="0">
                    <a:sym typeface="Wingdings" panose="05000000000000000000" pitchFamily="2" charset="2"/>
                  </a:rPr>
                  <a:t> </a:t>
                </a:r>
                <a:r>
                  <a:rPr lang="en-US" dirty="0" smtClean="0">
                    <a:sym typeface="Wingdings" panose="05000000000000000000" pitchFamily="2" charset="2"/>
                  </a:rPr>
                  <a:t>Weighted regression and Gaussian mixture.</a:t>
                </a:r>
                <a:endParaRPr lang="en-US" dirty="0" smtClean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 smtClean="0">
                    <a:solidFill>
                      <a:srgbClr val="7030A0"/>
                    </a:solidFill>
                  </a:rPr>
                  <a:t>Choose the top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sz="2800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models based on likelihood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;</m:t>
                        </m:r>
                        <m:acc>
                          <m:accPr>
                            <m:chr m:val="̅"/>
                            <m:ctrlPr>
                              <a:rPr lang="en-US" sz="28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𝑴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and zero-out the rest (call it “Generalized K-Means”)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 smtClean="0"/>
                  <a:t>Allocate training points by choosing among top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dirty="0" smtClean="0"/>
                  <a:t>models based on minimum prediction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800" dirty="0" smtClean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 smtClean="0">
                    <a:solidFill>
                      <a:srgbClr val="7030A0"/>
                    </a:solidFill>
                  </a:rPr>
                  <a:t>For each model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restrict to top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&lt;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training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and keep the weights on these points only (call it “Restricted EM”)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sz="2800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𝑍</m:t>
                                    </m:r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8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/>
                                          </a:rPr>
                                          <m:t>𝑴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e>
                                <m:r>
                                  <a:rPr lang="en-US" sz="2800" b="0" i="1" dirty="0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800" b="0" i="1" dirty="0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8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800" b="0" i="1" dirty="0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dirty="0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800" b="0" i="1" dirty="0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∉</m:t>
                                </m:r>
                                <m:sSup>
                                  <m:sSupPr>
                                    <m:ctrlPr>
                                      <a:rPr lang="en-US" sz="28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 smtClean="0">
                  <a:solidFill>
                    <a:srgbClr val="7030A0"/>
                  </a:solidFill>
                </a:endParaRPr>
              </a:p>
              <a:p>
                <a:r>
                  <a:rPr lang="en-US" dirty="0" smtClean="0">
                    <a:solidFill>
                      <a:srgbClr val="7030A0"/>
                    </a:solidFill>
                  </a:rPr>
                  <a:t>These will enable efficient extensions to kernel regression.</a:t>
                </a:r>
              </a:p>
              <a:p>
                <a:r>
                  <a:rPr lang="en-US" dirty="0" smtClean="0">
                    <a:solidFill>
                      <a:srgbClr val="7030A0"/>
                    </a:solidFill>
                  </a:rPr>
                  <a:t>Intuitive since </a:t>
                </a:r>
                <a:r>
                  <a:rPr lang="en-US" i="1" dirty="0" smtClean="0">
                    <a:solidFill>
                      <a:srgbClr val="7030A0"/>
                    </a:solidFill>
                  </a:rPr>
                  <a:t>our models only need to be accurate locally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.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1133" t="-1871" b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9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</a:t>
            </a:r>
            <a:r>
              <a:rPr lang="en-US" dirty="0" smtClean="0"/>
              <a:t>K-Means </a:t>
            </a:r>
            <a:r>
              <a:rPr lang="en-US" dirty="0"/>
              <a:t>Gaussian Mixture Results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=40</m:t>
                    </m:r>
                  </m:oMath>
                </a14:m>
                <a:r>
                  <a:rPr lang="en-US" dirty="0" smtClean="0"/>
                  <a:t> linear models were fit</a:t>
                </a:r>
              </a:p>
              <a:p>
                <a:r>
                  <a:rPr lang="en-US" dirty="0" smtClean="0"/>
                  <a:t>Each point is assigned to the single most likely model at each step</a:t>
                </a:r>
                <a:endParaRPr lang="en-US" dirty="0"/>
              </a:p>
              <a:p>
                <a:r>
                  <a:rPr lang="en-US" dirty="0"/>
                  <a:t>Maximum likelihood model assignment </a:t>
                </a:r>
                <a:r>
                  <a:rPr lang="en-US" dirty="0" smtClean="0"/>
                  <a:t>is </a:t>
                </a:r>
                <a:r>
                  <a:rPr lang="en-US" dirty="0"/>
                  <a:t>used to reconstruct the dynamics </a:t>
                </a:r>
              </a:p>
              <a:p>
                <a:pPr lvl="1"/>
                <a:r>
                  <a:rPr lang="en-US" dirty="0"/>
                  <a:t>Numerical experiments show that of the methods discussed, maximum likelihood produced the lowest errors. </a:t>
                </a:r>
                <a:endParaRPr lang="en-US" dirty="0"/>
              </a:p>
              <a:p>
                <a:r>
                  <a:rPr lang="en-US" dirty="0" smtClean="0"/>
                  <a:t>Minimum singular values of covariances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Σ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 smtClean="0"/>
                  <a:t> were needed to prevent degeneracy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=1000</m:t>
                    </m:r>
                  </m:oMath>
                </a14:m>
                <a:r>
                  <a:rPr lang="en-US" dirty="0"/>
                  <a:t> independently generated test points with random control perturbations were used for </a:t>
                </a:r>
                <a:r>
                  <a:rPr lang="en-US" dirty="0" smtClean="0"/>
                  <a:t>evaluation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  <a:blipFill rotWithShape="1">
                <a:blip r:embed="rId2"/>
                <a:stretch>
                  <a:fillRect l="-1333" t="-2134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2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</a:t>
            </a:r>
            <a:r>
              <a:rPr lang="en-US" dirty="0" smtClean="0"/>
              <a:t>K-Means </a:t>
            </a:r>
            <a:r>
              <a:rPr lang="en-US" dirty="0"/>
              <a:t>Gaussian Mixture Results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71600"/>
                <a:ext cx="8839200" cy="149383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 smtClean="0"/>
                  <a:t>Mean Distance Error: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b="0" i="1" smtClean="0">
                            <a:latin typeface="Cambria Math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=0.0</m:t>
                        </m:r>
                        <m:r>
                          <a:rPr lang="en-US" b="0" i="1" smtClean="0">
                            <a:latin typeface="Cambria Math"/>
                          </a:rPr>
                          <m:t>842</m:t>
                        </m:r>
                      </m:e>
                    </m:borderBox>
                  </m:oMath>
                </a14:m>
                <a:endParaRPr lang="en-US" dirty="0" smtClean="0"/>
              </a:p>
              <a:p>
                <a:r>
                  <a:rPr lang="en-US" dirty="0" smtClean="0"/>
                  <a:t>Median Distance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0.0103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Decaying Error Norm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=10</m:t>
                    </m:r>
                  </m:oMath>
                </a14:m>
                <a:r>
                  <a:rPr lang="en-US" dirty="0" smtClean="0"/>
                  <a:t> steps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/>
                          </a:rPr>
                        </m:ctrlPr>
                      </m:borderBoxPr>
                      <m:e>
                        <m:sSubSup>
                          <m:sSub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𝛼</m:t>
                            </m:r>
                          </m:sub>
                          <m:sup>
                            <m:r>
                              <a:rPr lang="en-US" i="1" dirty="0">
                                <a:latin typeface="Cambria Math"/>
                              </a:rPr>
                              <m:t>𝑀</m:t>
                            </m:r>
                          </m:sup>
                        </m:sSubSup>
                        <m:r>
                          <a:rPr lang="en-US" i="1" dirty="0">
                            <a:latin typeface="Cambria Math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/>
                          </a:rPr>
                          <m:t>342.6198</m:t>
                        </m:r>
                      </m:e>
                    </m:borderBox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71600"/>
                <a:ext cx="8839200" cy="1493836"/>
              </a:xfrm>
              <a:blipFill rotWithShape="1">
                <a:blip r:embed="rId2"/>
                <a:stretch>
                  <a:fillRect l="-759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r="7425"/>
          <a:stretch/>
        </p:blipFill>
        <p:spPr bwMode="auto">
          <a:xfrm>
            <a:off x="0" y="2865437"/>
            <a:ext cx="4554071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" r="6752"/>
          <a:stretch/>
        </p:blipFill>
        <p:spPr bwMode="auto">
          <a:xfrm>
            <a:off x="4554071" y="2865437"/>
            <a:ext cx="4589929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Use as a Generative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38200"/>
                <a:ext cx="9144000" cy="19050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The dynamics were simulated using the learned model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1000</m:t>
                    </m:r>
                  </m:oMath>
                </a14:m>
                <a:r>
                  <a:rPr lang="en-US" dirty="0" smtClean="0"/>
                  <a:t> steps with no control perturbations</a:t>
                </a:r>
              </a:p>
              <a:p>
                <a:r>
                  <a:rPr lang="en-US" dirty="0" smtClean="0"/>
                  <a:t>The autocorrelation was compared to the actual Poincare map</a:t>
                </a:r>
              </a:p>
              <a:p>
                <a:r>
                  <a:rPr lang="en-US" dirty="0" smtClean="0"/>
                  <a:t>The approximation diverges and is therefore not useful as a generative model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38200"/>
                <a:ext cx="9144000" cy="1905000"/>
              </a:xfrm>
              <a:blipFill rotWithShape="1">
                <a:blip r:embed="rId2"/>
                <a:stretch>
                  <a:fillRect l="-933" t="-5769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713037"/>
            <a:ext cx="5326063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5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Linear Generalized K-Means Results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43000"/>
                <a:ext cx="8839200" cy="5562600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=60</m:t>
                    </m:r>
                  </m:oMath>
                </a14:m>
                <a:r>
                  <a:rPr lang="en-US" dirty="0" smtClean="0"/>
                  <a:t> linear models were fit</a:t>
                </a:r>
              </a:p>
              <a:p>
                <a:r>
                  <a:rPr lang="en-US" dirty="0"/>
                  <a:t>Each training point was assigned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models based on maximum likelihood giving sparse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K-means was initially converged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 then increased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dirty="0"/>
                  <a:t> and converged</a:t>
                </a:r>
              </a:p>
              <a:p>
                <a:pPr lvl="1"/>
                <a:r>
                  <a:rPr lang="en-US" dirty="0"/>
                  <a:t>This encourages the centroids to stay tight to the </a:t>
                </a:r>
                <a:r>
                  <a:rPr lang="en-US" dirty="0" err="1"/>
                  <a:t>filamented</a:t>
                </a:r>
                <a:r>
                  <a:rPr lang="en-US" dirty="0"/>
                  <a:t> distribution of points in the Poincare map</a:t>
                </a:r>
              </a:p>
              <a:p>
                <a:r>
                  <a:rPr lang="en-US" dirty="0"/>
                  <a:t>Maximum likelihood model assignment </a:t>
                </a:r>
                <a:r>
                  <a:rPr lang="en-US" dirty="0" smtClean="0"/>
                  <a:t>is </a:t>
                </a:r>
                <a:r>
                  <a:rPr lang="en-US" dirty="0"/>
                  <a:t>used to reconstruct the dynamics </a:t>
                </a:r>
              </a:p>
              <a:p>
                <a:r>
                  <a:rPr lang="en-US" dirty="0" smtClean="0"/>
                  <a:t>Minimum singular values of covariances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Σ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 smtClean="0"/>
                  <a:t> were needed to prevent degeneracy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43000"/>
                <a:ext cx="8839200" cy="5562600"/>
              </a:xfrm>
              <a:blipFill rotWithShape="1">
                <a:blip r:embed="rId2"/>
                <a:stretch>
                  <a:fillRect l="-1379" t="-1316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5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Linear Generalized K-Means Results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19200"/>
                <a:ext cx="8839200" cy="149383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 smtClean="0"/>
                  <a:t>Mean Distance Error: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b="0" i="1" smtClean="0">
                            <a:latin typeface="Cambria Math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=0.0</m:t>
                        </m:r>
                        <m:r>
                          <a:rPr lang="en-US" b="0" i="1" smtClean="0">
                            <a:latin typeface="Cambria Math"/>
                          </a:rPr>
                          <m:t>498</m:t>
                        </m:r>
                      </m:e>
                    </m:borderBox>
                  </m:oMath>
                </a14:m>
                <a:endParaRPr lang="en-US" dirty="0" smtClean="0"/>
              </a:p>
              <a:p>
                <a:r>
                  <a:rPr lang="en-US" dirty="0" smtClean="0"/>
                  <a:t>Median Distance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0.0068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Decaying Error Norm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=10</m:t>
                    </m:r>
                  </m:oMath>
                </a14:m>
                <a:r>
                  <a:rPr lang="en-US" dirty="0" smtClean="0"/>
                  <a:t> steps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/>
                          </a:rPr>
                        </m:ctrlPr>
                      </m:borderBoxPr>
                      <m:e>
                        <m:sSubSup>
                          <m:sSub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𝛼</m:t>
                            </m:r>
                          </m:sub>
                          <m:sup>
                            <m:r>
                              <a:rPr lang="en-US" i="1" dirty="0">
                                <a:latin typeface="Cambria Math"/>
                              </a:rPr>
                              <m:t>𝑀</m:t>
                            </m:r>
                          </m:sup>
                        </m:sSubSup>
                        <m:r>
                          <a:rPr lang="en-US" i="1" dirty="0">
                            <a:latin typeface="Cambria Math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/>
                          </a:rPr>
                          <m:t>0.5541</m:t>
                        </m:r>
                      </m:e>
                    </m:borderBox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19200"/>
                <a:ext cx="8839200" cy="1493836"/>
              </a:xfrm>
              <a:blipFill rotWithShape="1">
                <a:blip r:embed="rId2"/>
                <a:stretch>
                  <a:fillRect l="-759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r="7004"/>
          <a:stretch/>
        </p:blipFill>
        <p:spPr bwMode="auto">
          <a:xfrm>
            <a:off x="0" y="2865437"/>
            <a:ext cx="4600576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" r="6468"/>
          <a:stretch/>
        </p:blipFill>
        <p:spPr bwMode="auto">
          <a:xfrm>
            <a:off x="4600577" y="2865435"/>
            <a:ext cx="4543424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8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9154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 Model complex, possibly chaotic dynamics using data.</a:t>
            </a:r>
          </a:p>
          <a:p>
            <a:pPr lvl="1"/>
            <a:r>
              <a:rPr lang="en-US" dirty="0" smtClean="0"/>
              <a:t>Effect of control perturbations</a:t>
            </a:r>
          </a:p>
          <a:p>
            <a:pPr lvl="1"/>
            <a:r>
              <a:rPr lang="en-US" dirty="0" smtClean="0"/>
              <a:t>Short-term prediction</a:t>
            </a:r>
          </a:p>
          <a:p>
            <a:pPr lvl="1"/>
            <a:r>
              <a:rPr lang="en-US" dirty="0" smtClean="0"/>
              <a:t>Generative modeling: plausible dynamics sharing statistical properties</a:t>
            </a:r>
          </a:p>
          <a:p>
            <a:r>
              <a:rPr lang="en-US" dirty="0" smtClean="0"/>
              <a:t>Analyze dynamics locally and globally</a:t>
            </a:r>
          </a:p>
          <a:p>
            <a:pPr lvl="1"/>
            <a:r>
              <a:rPr lang="en-US" dirty="0" smtClean="0"/>
              <a:t>Local spectral analysis</a:t>
            </a:r>
          </a:p>
          <a:p>
            <a:pPr lvl="1"/>
            <a:r>
              <a:rPr lang="en-US" dirty="0" smtClean="0"/>
              <a:t>Identify global structures like orbits, tori, and attractors</a:t>
            </a:r>
          </a:p>
          <a:p>
            <a:r>
              <a:rPr lang="en-US" dirty="0" smtClean="0"/>
              <a:t>Understand the distribution of data points in phase space</a:t>
            </a:r>
          </a:p>
          <a:p>
            <a:pPr lvl="1"/>
            <a:r>
              <a:rPr lang="en-US" dirty="0" smtClean="0"/>
              <a:t>Structure of data distribution in phase space</a:t>
            </a:r>
          </a:p>
          <a:p>
            <a:pPr lvl="1"/>
            <a:r>
              <a:rPr lang="en-US" dirty="0" smtClean="0"/>
              <a:t>Identify regions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Use as a Generative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15240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The dynamics were simulated using the learned model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1000</m:t>
                    </m:r>
                  </m:oMath>
                </a14:m>
                <a:r>
                  <a:rPr lang="en-US" dirty="0" smtClean="0"/>
                  <a:t> steps with no control perturbations</a:t>
                </a:r>
              </a:p>
              <a:p>
                <a:r>
                  <a:rPr lang="en-US" dirty="0" smtClean="0"/>
                  <a:t>The autocorrelation was compared to the actual Poincare map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1524000"/>
              </a:xfrm>
              <a:blipFill rotWithShape="1">
                <a:blip r:embed="rId2"/>
                <a:stretch>
                  <a:fillRect l="-1067" t="-8000" b="-8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r="7425"/>
          <a:stretch/>
        </p:blipFill>
        <p:spPr bwMode="auto">
          <a:xfrm>
            <a:off x="0" y="2860955"/>
            <a:ext cx="4545107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r="7340"/>
          <a:stretch/>
        </p:blipFill>
        <p:spPr bwMode="auto">
          <a:xfrm>
            <a:off x="4545107" y="2865437"/>
            <a:ext cx="4598893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Highlights from Linear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9916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Generalized K-means where points can be assigned to multiple models attains the lowest error with a large number of models</a:t>
            </a:r>
            <a:endParaRPr lang="en-US" dirty="0" smtClean="0"/>
          </a:p>
          <a:p>
            <a:r>
              <a:rPr lang="en-US" dirty="0" smtClean="0"/>
              <a:t>The K-means and generalized K-means centroids fit the </a:t>
            </a:r>
            <a:r>
              <a:rPr lang="en-US" dirty="0" smtClean="0"/>
              <a:t>data more tightly </a:t>
            </a:r>
            <a:r>
              <a:rPr lang="en-US" dirty="0" smtClean="0"/>
              <a:t>than EM.</a:t>
            </a:r>
          </a:p>
          <a:p>
            <a:r>
              <a:rPr lang="en-US" dirty="0" smtClean="0"/>
              <a:t>K-means and generalized K-means both take less time to converge than EM even with the restricted set of points used to train each model.</a:t>
            </a:r>
          </a:p>
          <a:p>
            <a:r>
              <a:rPr lang="en-US" dirty="0" smtClean="0"/>
              <a:t>Linear </a:t>
            </a:r>
            <a:r>
              <a:rPr lang="en-US" dirty="0" smtClean="0"/>
              <a:t>models are very useful</a:t>
            </a:r>
          </a:p>
          <a:p>
            <a:pPr lvl="1"/>
            <a:r>
              <a:rPr lang="en-US" dirty="0" smtClean="0"/>
              <a:t>Local </a:t>
            </a:r>
            <a:r>
              <a:rPr lang="en-US" dirty="0" smtClean="0"/>
              <a:t>DMD</a:t>
            </a:r>
          </a:p>
          <a:p>
            <a:r>
              <a:rPr lang="en-US" dirty="0" smtClean="0"/>
              <a:t>Linear models are still too inaccurate to replicate the dynamics over multiple steps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onlinear kernel models will now be developed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2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Extending to Nonlinear Local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5791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 we have seen, the local dynamics can be highly nonlinear </a:t>
            </a:r>
          </a:p>
          <a:p>
            <a:pPr lvl="1"/>
            <a:r>
              <a:rPr lang="en-US" dirty="0" smtClean="0"/>
              <a:t>The number of linear models that can be fit is limited by the number of training points</a:t>
            </a:r>
          </a:p>
          <a:p>
            <a:pPr lvl="1"/>
            <a:r>
              <a:rPr lang="en-US" dirty="0" smtClean="0"/>
              <a:t>Cannot provide adequate resolution in areas with high nonlinearity unless they are accompanied by a high density of training point</a:t>
            </a:r>
          </a:p>
          <a:p>
            <a:r>
              <a:rPr lang="en-US" dirty="0" smtClean="0"/>
              <a:t>We would like to model nonlinear local variations efficiently without over-fitting. </a:t>
            </a:r>
          </a:p>
          <a:p>
            <a:r>
              <a:rPr lang="en-US" dirty="0" smtClean="0"/>
              <a:t>Must be able to include local weighting when fitting the nonlinear model</a:t>
            </a:r>
          </a:p>
          <a:p>
            <a:r>
              <a:rPr lang="en-US" dirty="0" smtClean="0"/>
              <a:t>These requirements suggest using </a:t>
            </a:r>
            <a:r>
              <a:rPr lang="en-US" i="1" dirty="0" smtClean="0"/>
              <a:t>weighted kernel ridge regression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dirty="0" smtClean="0"/>
              <a:t>Weighted </a:t>
            </a:r>
            <a:r>
              <a:rPr lang="en-US" dirty="0" smtClean="0"/>
              <a:t>Kernel Ridge </a:t>
            </a:r>
            <a:r>
              <a:rPr lang="en-US" dirty="0" smtClean="0"/>
              <a:t>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O</a:t>
                </a:r>
                <a:r>
                  <a:rPr lang="en-US" dirty="0" smtClean="0"/>
                  <a:t>ur solution to the regression problem posed probabilistically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𝒀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dirty="0">
                                  <a:latin typeface="Cambria Math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dirty="0">
                                  <a:latin typeface="Cambria Math"/>
                                </a:rPr>
                                <m:t>𝚽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dirty="0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Is the solution of an equivalent matrix optimization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</a:rPr>
                        <m:t>Φ</m:t>
                      </m:r>
                      <m:d>
                        <m:d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𝒀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𝐴</m:t>
                                      </m:r>
                                      <m:r>
                                        <a:rPr lang="en-US" b="1" i="0" smtClean="0">
                                          <a:latin typeface="Cambria Math"/>
                                        </a:rPr>
                                        <m:t>𝚽</m:t>
                                      </m:r>
                                    </m:e>
                                  </m:d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ra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We introduce nonlinearity by considering a nonlinear feature map from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𝜉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 into a high-dimensional Hilbert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ℋ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Φ</m:t>
                            </m:r>
                            <m:r>
                              <a:rPr lang="en-US" i="1">
                                <a:latin typeface="Cambria Math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en-US" i="1">
                                <a:latin typeface="Cambria Math"/>
                              </a:rPr>
                              <m:t>→</m:t>
                            </m:r>
                            <m:r>
                              <a:rPr lang="en-US" i="1">
                                <a:latin typeface="Cambria Math"/>
                              </a:rPr>
                              <m:t>ℋ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𝜉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↦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𝜉</m:t>
                                </m:r>
                              </m:e>
                            </m:d>
                          </m:e>
                        </m:mr>
                      </m:m>
                      <m:r>
                        <a:rPr lang="en-US" b="0" i="1" smtClean="0">
                          <a:latin typeface="Cambria Math"/>
                        </a:rPr>
                        <m:t>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b="1" i="0" smtClean="0">
                                <a:latin typeface="Cambria Math"/>
                              </a:rPr>
                              <m:t>𝚽</m:t>
                            </m:r>
                            <m:r>
                              <a:rPr lang="en-US" b="0" i="0" smtClean="0">
                                <a:latin typeface="Cambria Math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𝑚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ℋ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  <a:blipFill rotWithShape="1">
                <a:blip r:embed="rId2"/>
                <a:stretch>
                  <a:fillRect l="-1533" t="-2105" r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2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dirty="0" smtClean="0"/>
              <a:t>Weighted </a:t>
            </a:r>
            <a:r>
              <a:rPr lang="en-US" dirty="0" smtClean="0"/>
              <a:t>Kernel Ridge </a:t>
            </a:r>
            <a:r>
              <a:rPr lang="en-US" dirty="0" smtClean="0"/>
              <a:t>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Consider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 err="1" smtClean="0"/>
                  <a:t>th</a:t>
                </a:r>
                <a:r>
                  <a:rPr lang="en-US" dirty="0" smtClean="0"/>
                  <a:t> component of the function we wish to approximate. We will find a (possibly infinite) combination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ℋ</m:t>
                    </m:r>
                  </m:oMath>
                </a14:m>
                <a:r>
                  <a:rPr lang="en-US" dirty="0" smtClean="0"/>
                  <a:t> of features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ℋ</m:t>
                    </m:r>
                  </m:oMath>
                </a14:m>
                <a:r>
                  <a:rPr lang="en-US" dirty="0" smtClean="0"/>
                  <a:t> to represent the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𝑙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ℋ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≈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For ease of notation, let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ba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≜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     </m:t>
                      </m:r>
                      <m:sSub>
                        <m:sSub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/>
                                </a:rPr>
                                <m:t>𝚽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ℋ</m:t>
                          </m:r>
                        </m:sub>
                      </m:sSub>
                      <m:r>
                        <a:rPr lang="en-US" b="1" i="1" smtClean="0">
                          <a:latin typeface="Cambria Math"/>
                        </a:rPr>
                        <m:t>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Φ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Φ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ℋ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Then we pose the weighted linear regression problem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ℋ</m:t>
                    </m:r>
                  </m:oMath>
                </a14:m>
                <a:r>
                  <a:rPr lang="en-US" dirty="0" smtClean="0"/>
                  <a:t> for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 err="1" smtClean="0"/>
                  <a:t>th</a:t>
                </a:r>
                <a:r>
                  <a:rPr lang="en-US" dirty="0" smtClean="0"/>
                  <a:t> component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0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ra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bar>
                                        <m:bar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ba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b="1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>
                                                  <a:latin typeface="Cambria Math"/>
                                                </a:rPr>
                                                <m:t>𝚽</m:t>
                                              </m:r>
                                              <m:r>
                                                <a:rPr lang="en-US"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ℋ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We introduce the “Ridge”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ℋ</m:t>
                        </m:r>
                      </m:sub>
                    </m:sSub>
                  </m:oMath>
                </a14:m>
                <a:r>
                  <a:rPr lang="en-US" dirty="0" smtClean="0"/>
                  <a:t> to avoid overfitting the training data when there are an excess of nonlinear features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  <a:blipFill rotWithShape="1">
                <a:blip r:embed="rId2"/>
                <a:stretch>
                  <a:fillRect l="-933" t="-189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5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Learning Subspace Property (LSP)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A.K.A. “Occam’s razor”</a:t>
                </a:r>
              </a:p>
              <a:p>
                <a:pPr lvl="1"/>
                <a:r>
                  <a:rPr lang="en-US" dirty="0" smtClean="0"/>
                  <a:t>While there may be infinitely 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ℋ</m:t>
                    </m:r>
                  </m:oMath>
                </a14:m>
                <a:r>
                  <a:rPr lang="en-US" dirty="0" smtClean="0"/>
                  <a:t> satisfying the criteria, we look for the 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𝑠𝑝𝑎𝑛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ℛ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𝚽</m:t>
                        </m:r>
                      </m:e>
                    </m:d>
                  </m:oMath>
                </a14:m>
                <a:r>
                  <a:rPr lang="en-US" dirty="0" smtClean="0"/>
                  <a:t> in the span of the training data</a:t>
                </a:r>
              </a:p>
              <a:p>
                <a:pPr lvl="1"/>
                <a:r>
                  <a:rPr lang="en-US" dirty="0" smtClean="0"/>
                  <a:t>Analogous to right pseudoinverse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/>
                          </a:rPr>
                          <m:t>𝚽</m:t>
                        </m:r>
                      </m:e>
                      <m:sup>
                        <m:r>
                          <a:rPr lang="en-US" b="1" i="0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In the case of </a:t>
                </a:r>
                <a:r>
                  <a:rPr lang="en-US" i="1" dirty="0" smtClean="0"/>
                  <a:t>ridge</a:t>
                </a:r>
                <a:r>
                  <a:rPr lang="en-US" dirty="0" smtClean="0"/>
                  <a:t> regression, we can actually prove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i="1">
                        <a:latin typeface="Cambria Math"/>
                      </a:rPr>
                      <m:t>ℛ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𝚽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ℛ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𝚽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ℛ</m:t>
                    </m:r>
                    <m:sSup>
                      <m:sSupPr>
                        <m:ctrlPr>
                          <a:rPr lang="en-US" b="0" i="0" dirty="0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/>
                              </a:rPr>
                              <m:t>𝚽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⊥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/>
                              </a:rPr>
                              <m:t>𝚽</m:t>
                            </m:r>
                            <m:r>
                              <a:rPr lang="en-US">
                                <a:latin typeface="Cambria Math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/>
                              </a:rPr>
                              <m:t>𝚽</m:t>
                            </m:r>
                            <m:r>
                              <a:rPr lang="en-US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/>
                              </a:rPr>
                              <m:t>𝚽</m:t>
                            </m:r>
                            <m:r>
                              <a:rPr lang="en-US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/>
                              </a:rPr>
                              <m:t>𝚽</m:t>
                            </m:r>
                            <m:r>
                              <a:rPr lang="en-US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ℋ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ℋ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ℋ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∴ 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     </m:t>
                      </m:r>
                      <m:r>
                        <a:rPr lang="en-US" b="0" i="1" dirty="0" smtClean="0">
                          <a:latin typeface="Cambria Math"/>
                        </a:rPr>
                        <m:t>𝑎𝑛𝑑</m:t>
                      </m:r>
                      <m:r>
                        <a:rPr lang="en-US" b="0" i="1" dirty="0" smtClean="0">
                          <a:latin typeface="Cambria Math"/>
                        </a:rPr>
                        <m:t>     ∃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</a:rPr>
                        <m:t>     </m:t>
                      </m:r>
                      <m:r>
                        <a:rPr lang="en-US" b="0" i="1" dirty="0" smtClean="0">
                          <a:latin typeface="Cambria Math"/>
                        </a:rPr>
                        <m:t>𝑠</m:t>
                      </m:r>
                      <m:r>
                        <a:rPr lang="en-US" b="0" i="1" dirty="0" smtClean="0">
                          <a:latin typeface="Cambria Math"/>
                        </a:rPr>
                        <m:t>.</m:t>
                      </m:r>
                      <m:r>
                        <a:rPr lang="en-US" b="0" i="1" dirty="0" smtClean="0">
                          <a:latin typeface="Cambria Math"/>
                        </a:rPr>
                        <m:t>𝑡</m:t>
                      </m:r>
                      <m:r>
                        <a:rPr lang="en-US" b="0" i="1" dirty="0" smtClean="0">
                          <a:latin typeface="Cambria Math"/>
                        </a:rPr>
                        <m:t>.     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en-US" b="1" i="0" dirty="0" smtClean="0">
                          <a:latin typeface="Cambria Math"/>
                        </a:rPr>
                        <m:t>𝚽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The regression problem now becomes finite-dimensional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  <a:blipFill rotWithShape="1">
                <a:blip r:embed="rId2"/>
                <a:stretch>
                  <a:fillRect l="-1200" t="-1579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dirty="0" smtClean="0"/>
              <a:t>Weighted </a:t>
            </a:r>
            <a:r>
              <a:rPr lang="en-US" dirty="0" smtClean="0"/>
              <a:t>Kernel Ridge </a:t>
            </a:r>
            <a:r>
              <a:rPr lang="en-US" dirty="0" smtClean="0"/>
              <a:t>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3600" dirty="0" smtClean="0"/>
                  <a:t>Use LSP to 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en-US" sz="3600" b="1" i="0" smtClean="0">
                        <a:latin typeface="Cambria Math"/>
                      </a:rPr>
                      <m:t>𝚽</m:t>
                    </m:r>
                    <m:sSub>
                      <m:sSubPr>
                        <m:ctrlPr>
                          <a:rPr lang="en-US" sz="3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en-US" sz="36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US" sz="3600" b="0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en-US" sz="36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600" b="0" i="0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smtClean="0">
                                      <a:latin typeface="Cambria Math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600" b="0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latin typeface="Cambria Math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en-US" sz="26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2600" b="0" i="1" smtClean="0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26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b="0" i="1" smtClean="0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26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rad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bar>
                                        <m:barPr>
                                          <m:ctrlPr>
                                            <a:rPr lang="en-US" sz="26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sz="26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bar>
                                      <m:d>
                                        <m:dPr>
                                          <m:ctrlPr>
                                            <a:rPr lang="en-US" sz="26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0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  <m:r>
                                        <a:rPr lang="en-US" sz="26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600" b="0" i="1" smtClean="0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6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600" b="0" i="1" smtClean="0">
                                              <a:latin typeface="Cambria Math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600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⟨"/>
                                                  <m:endChr m:val="⟩"/>
                                                  <m:ctrlPr>
                                                    <a:rPr lang="en-US" sz="2600" b="1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600" b="1">
                                                      <a:latin typeface="Cambria Math"/>
                                                    </a:rPr>
                                                    <m:t>𝚽</m:t>
                                                  </m:r>
                                                  <m:r>
                                                    <a:rPr lang="en-US" sz="260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600" b="0" i="0" smtClean="0">
                                                      <a:latin typeface="Cambria Math"/>
                                                    </a:rPr>
                                                    <m:t>Φ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6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600" b="0" i="1" smtClean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600" b="0" i="1" smtClean="0">
                                                              <a:latin typeface="Cambria Math"/>
                                                            </a:rPr>
                                                            <m:t>𝜉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600" b="0" i="1" smtClean="0">
                                                              <a:latin typeface="Cambria Math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2600" i="1" smtClean="0">
                                                      <a:latin typeface="Cambria Math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latin typeface="Cambria Math"/>
                                                </a:rPr>
                                                <m:t>ℋ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6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6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00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00" b="0" i="1" smtClean="0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6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600" b="0" i="1" smtClean="0">
                          <a:latin typeface="Cambria Math"/>
                        </a:rPr>
                        <m:t>+</m:t>
                      </m:r>
                      <m:r>
                        <a:rPr lang="en-US" sz="2600" b="0" i="1" smtClean="0">
                          <a:latin typeface="Cambria Math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6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600" b="0" i="1" smtClean="0">
                                  <a:latin typeface="Cambria Math"/>
                                </a:rPr>
                                <m:t>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 smtClean="0"/>
              </a:p>
              <a:p>
                <a:r>
                  <a:rPr lang="en-US" sz="3600" dirty="0" smtClean="0"/>
                  <a:t>Let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𝐾</m:t>
                    </m:r>
                    <m:r>
                      <a:rPr lang="en-US" sz="3600" b="0" i="1" smtClean="0">
                        <a:latin typeface="Cambria Math"/>
                      </a:rPr>
                      <m:t>≜</m:t>
                    </m:r>
                    <m:sSub>
                      <m:sSubPr>
                        <m:ctrlPr>
                          <a:rPr lang="en-US" sz="36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1">
                                <a:latin typeface="Cambria Math"/>
                              </a:rPr>
                              <m:t>𝚽</m:t>
                            </m:r>
                            <m:r>
                              <a:rPr lang="en-US" sz="3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3600" b="1">
                                <a:latin typeface="Cambria Math"/>
                              </a:rPr>
                              <m:t>𝚽</m:t>
                            </m:r>
                          </m:e>
                        </m:d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ℋ</m:t>
                        </m:r>
                      </m:sub>
                    </m:sSub>
                    <m:r>
                      <a:rPr lang="en-US" sz="3600" i="1" smtClean="0">
                        <a:latin typeface="Cambria Math"/>
                      </a:rPr>
                      <m:t>≜</m:t>
                    </m:r>
                    <m:sSub>
                      <m:sSubPr>
                        <m:ctrlPr>
                          <a:rPr lang="en-US" sz="3600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36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>
                                        <a:latin typeface="Cambria Math"/>
                                      </a:rPr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lang="en-US" sz="3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latin typeface="Cambria Math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36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600">
                                        <a:latin typeface="Cambria Math"/>
                                      </a:rPr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lang="en-US" sz="3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latin typeface="Cambria Math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sz="3600" i="1">
                                    <a:latin typeface="Cambria Math"/>
                                  </a:rPr>
                                  <m:t>ℋ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1≤</m:t>
                        </m:r>
                        <m:r>
                          <a:rPr lang="en-US" sz="36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/>
                          </a:rPr>
                          <m:t>≤</m:t>
                        </m:r>
                        <m:r>
                          <a:rPr lang="en-US" sz="36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sz="3600" b="0" i="1" smtClean="0">
                            <a:latin typeface="Cambria Math"/>
                          </a:rPr>
                          <m:t>𝑚</m:t>
                        </m:r>
                        <m:r>
                          <a:rPr lang="en-US" sz="3600" b="0" i="1" smtClean="0">
                            <a:latin typeface="Cambria Math"/>
                          </a:rPr>
                          <m:t>×</m:t>
                        </m:r>
                        <m:r>
                          <a:rPr lang="en-US" sz="3600" b="0" i="1" smtClean="0">
                            <a:latin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600" dirty="0" smtClean="0"/>
                  <a:t> and do some simple manipulation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9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9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9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9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9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900" i="1">
                              <a:latin typeface="Cambria Math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900" i="1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90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900">
                                      <a:latin typeface="Cambria Math"/>
                                    </a:rPr>
                                    <m:t>argmin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9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2900" i="1">
                                      <a:latin typeface="Cambria Math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9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2900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29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9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29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rad>
                                  <m:d>
                                    <m:dPr>
                                      <m:ctrlPr>
                                        <a:rPr lang="en-US" sz="29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bar>
                                        <m:barPr>
                                          <m:ctrlPr>
                                            <a:rPr lang="en-US" sz="2900" i="1">
                                              <a:latin typeface="Cambria Math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sz="29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bar>
                                      <m:d>
                                        <m:dPr>
                                          <m:ctrlPr>
                                            <a:rPr lang="en-US" sz="29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900" i="1" smtClean="0">
                                          <a:latin typeface="Cambria Math"/>
                                        </a:rPr>
                                        <m:t>𝐾</m:t>
                                      </m:r>
                                      <m:sSub>
                                        <m:sSubPr>
                                          <m:ctrlPr>
                                            <a:rPr lang="en-US" sz="29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900" b="0" i="1" smtClean="0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900" b="0" i="1" smtClean="0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9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9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900" i="1">
                          <a:latin typeface="Cambria Math"/>
                        </a:rPr>
                        <m:t>+</m:t>
                      </m:r>
                      <m:r>
                        <a:rPr lang="en-US" sz="2900" i="1">
                          <a:latin typeface="Cambria Math"/>
                        </a:rPr>
                        <m:t>𝜆</m:t>
                      </m:r>
                      <m:sSubSup>
                        <m:sSubSupPr>
                          <m:ctrlPr>
                            <a:rPr lang="en-US" sz="29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900" b="0" i="1" smtClean="0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9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sz="2900" b="0" i="1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en-US" sz="2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9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9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9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9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9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9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9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900" i="1">
                              <a:latin typeface="Cambria Math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900" i="1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90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900">
                                      <a:latin typeface="Cambria Math"/>
                                    </a:rPr>
                                    <m:t>argmin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9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2900" i="1">
                                      <a:latin typeface="Cambria Math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9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sz="2900" b="0" i="1" smtClean="0">
                                              <a:latin typeface="Cambria Math"/>
                                            </a:rPr>
                                          </m:ctrlPr>
                                        </m:eqArr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900" i="1">
                                                  <a:latin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p>
                                            </m:e>
                                          </m:rad>
                                          <m:bar>
                                            <m:barPr>
                                              <m:ctrlPr>
                                                <a:rPr lang="en-US" sz="2900" i="1">
                                                  <a:latin typeface="Cambria Math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sz="29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</m:bar>
                                          <m:d>
                                            <m:dPr>
                                              <m:ctrlPr>
                                                <a:rPr lang="en-US" sz="29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en-US" sz="2900" b="0" i="1" smtClean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d>
                                  <m:r>
                                    <a:rPr lang="en-US" sz="2900" b="0" i="1" smtClean="0">
                                      <a:latin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sz="2900" b="0" i="1" smtClean="0">
                                              <a:latin typeface="Cambria Math"/>
                                            </a:rPr>
                                          </m:ctrlPr>
                                        </m:eqArr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900" i="1">
                                                  <a:latin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900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p>
                                            </m:e>
                                          </m:rad>
                                          <m:r>
                                            <a:rPr lang="en-US" sz="2900" b="0" i="1" smtClean="0">
                                              <a:latin typeface="Cambria Math"/>
                                            </a:rPr>
                                            <m:t>𝐾</m:t>
                                          </m:r>
                                        </m:e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900" i="1" smtClean="0">
                                                  <a:latin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900" b="0" i="1" smtClean="0">
                                                  <a:latin typeface="Cambria Math"/>
                                                </a:rPr>
                                                <m:t>𝜆</m:t>
                                              </m:r>
                                              <m:r>
                                                <a:rPr lang="en-US" sz="2900" b="0" i="1" smtClean="0">
                                                  <a:latin typeface="Cambria Math"/>
                                                </a:rPr>
                                                <m:t>𝐾</m:t>
                                              </m:r>
                                            </m:e>
                                          </m:rad>
                                        </m:e>
                                      </m:eqAr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9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9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9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9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900" dirty="0" smtClean="0"/>
              </a:p>
              <a:p>
                <a:r>
                  <a:rPr lang="en-US" sz="3600" dirty="0" smtClean="0"/>
                  <a:t>The above is now a standard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3600" dirty="0" smtClean="0"/>
                  <a:t>-dimensional least squares problem whose solution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bar>
                        <m:barPr>
                          <m:ctrlPr>
                            <a:rPr lang="en-US" i="1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ba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∴   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ℋ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1" i="0" smtClean="0">
                                  <a:latin typeface="Cambria Math"/>
                                </a:rPr>
                                <m:t>𝚽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ℋ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p>
                      </m:sSup>
                      <m:bar>
                        <m:barPr>
                          <m:ctrlPr>
                            <a:rPr lang="en-US" i="1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ba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  <a:blipFill rotWithShape="1">
                <a:blip r:embed="rId2"/>
                <a:stretch>
                  <a:fillRect l="-933" t="-1789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dirty="0" smtClean="0"/>
              <a:t>Weighted </a:t>
            </a:r>
            <a:r>
              <a:rPr lang="en-US" dirty="0" smtClean="0"/>
              <a:t>Kernel Ridge </a:t>
            </a:r>
            <a:r>
              <a:rPr lang="en-US" dirty="0" smtClean="0"/>
              <a:t>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600" dirty="0" smtClean="0"/>
                  <a:t>Notice that the entire solution to the regression problem is expressed in terms of inner products of elements 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ℋ</m:t>
                    </m:r>
                  </m:oMath>
                </a14:m>
                <a:endParaRPr lang="en-US" sz="3600" dirty="0" smtClean="0"/>
              </a:p>
              <a:p>
                <a:pPr lvl="1"/>
                <a:r>
                  <a:rPr lang="en-US" dirty="0" smtClean="0"/>
                  <a:t>Introduce kernel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𝓀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𝜉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𝜉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𝜂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ℝ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𝓴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≜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/>
                              </a:rPr>
                              <m:t>𝚽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𝜉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Then the full estimator for the function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200" i="1" smtClean="0">
                              <a:latin typeface="Cambria Math"/>
                            </a:rPr>
                          </m:ctrlPr>
                        </m:borderBox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200" i="1" dirty="0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2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 dirty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200" i="1" dirty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200" i="1" dirty="0"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2200" i="1" dirty="0">
                              <a:latin typeface="Cambria Math"/>
                            </a:rPr>
                            <m:t>=</m:t>
                          </m:r>
                          <m:r>
                            <a:rPr lang="en-US" sz="2200" b="1" i="1" dirty="0">
                              <a:latin typeface="Cambria Math"/>
                            </a:rPr>
                            <m:t>𝒀</m:t>
                          </m:r>
                          <m:sSup>
                            <m:sSupPr>
                              <m:ctrlPr>
                                <a:rPr lang="en-US" sz="22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200" i="1" dirty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2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𝐾</m:t>
                                  </m:r>
                                  <m:sSup>
                                    <m:sSupPr>
                                      <m:ctrlPr>
                                        <a:rPr lang="en-US" sz="2200" i="1" dirty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i="1" dirty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b="1" i="1">
                              <a:latin typeface="Cambria Math"/>
                            </a:rPr>
                            <m:t>𝓴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𝜉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200" i="1">
                              <a:latin typeface="Cambria Math"/>
                            </a:rPr>
                            <m:t>𝐾</m:t>
                          </m:r>
                          <m:r>
                            <a:rPr lang="en-US" sz="2200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𝓀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1≤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200" i="1">
                              <a:latin typeface="Cambria Math"/>
                            </a:rPr>
                            <m:t>𝜉</m:t>
                          </m:r>
                          <m:r>
                            <a:rPr lang="en-US" sz="2200" i="1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</m:borderBox>
                    </m:oMath>
                  </m:oMathPara>
                </a14:m>
                <a:endParaRPr lang="en-US" sz="2200" dirty="0" smtClean="0"/>
              </a:p>
              <a:p>
                <a:r>
                  <a:rPr lang="en-US" dirty="0" smtClean="0"/>
                  <a:t>This approximation is easily differentiated if we know the derivative of the kernel with respect to one of its slots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𝜉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𝓀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dirty="0" smtClean="0"/>
                  <a:t> allowing us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𝜉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𝓴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</a:rPr>
                          <m:t>×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200" i="1" smtClean="0">
                              <a:latin typeface="Cambria Math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𝜉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200">
                              <a:latin typeface="Cambria Math"/>
                            </a:rPr>
                            <m:t>Δ</m:t>
                          </m:r>
                          <m:r>
                            <a:rPr lang="en-US" sz="2200" i="1">
                              <a:latin typeface="Cambria Math"/>
                            </a:rPr>
                            <m:t>𝜉</m:t>
                          </m:r>
                          <m:r>
                            <a:rPr lang="en-US" sz="2200" i="1">
                              <a:latin typeface="Cambria Math"/>
                            </a:rPr>
                            <m:t>=</m:t>
                          </m:r>
                          <m:r>
                            <a:rPr lang="en-US" sz="2200" b="1" i="1" dirty="0">
                              <a:latin typeface="Cambria Math"/>
                            </a:rPr>
                            <m:t>𝒀</m:t>
                          </m:r>
                          <m:sSup>
                            <m:sSupPr>
                              <m:ctrlPr>
                                <a:rPr lang="en-US" sz="22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200" i="1" dirty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2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𝐾</m:t>
                                  </m:r>
                                  <m:sSup>
                                    <m:sSupPr>
                                      <m:ctrlPr>
                                        <a:rPr lang="en-US" sz="2200" i="1" dirty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i="1" dirty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/>
                                </a:rPr>
                                <m:t>𝜉</m:t>
                              </m:r>
                            </m:sub>
                          </m:sSub>
                          <m:r>
                            <a:rPr lang="en-US" sz="2200" b="1" i="1">
                              <a:latin typeface="Cambria Math"/>
                            </a:rPr>
                            <m:t>𝓴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200" dirty="0">
                              <a:latin typeface="Cambria Math"/>
                            </a:rPr>
                            <m:t>Δ</m:t>
                          </m:r>
                          <m:r>
                            <a:rPr lang="en-US" sz="2200" i="1" dirty="0">
                              <a:latin typeface="Cambria Math"/>
                            </a:rPr>
                            <m:t>𝜉</m:t>
                          </m:r>
                          <m:r>
                            <m:rPr>
                              <m:nor/>
                            </m:rPr>
                            <a:rPr lang="en-US" sz="2200" dirty="0"/>
                            <m:t> </m:t>
                          </m:r>
                        </m:e>
                      </m:borderBox>
                    </m:oMath>
                  </m:oMathPara>
                </a14:m>
                <a:endParaRPr lang="en-US" sz="2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  <a:blipFill rotWithShape="1">
                <a:blip r:embed="rId2"/>
                <a:stretch>
                  <a:fillRect l="-1533" t="-2211" r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Kernel Regression Implementation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It is prohibitively expensive to invert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𝐾</m:t>
                        </m:r>
                        <m:sSup>
                          <m:s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 dirty="0">
                                <a:latin typeface="Cambria Math"/>
                              </a:rPr>
                              <m:t>𝑖</m:t>
                            </m:r>
                          </m:sup>
                        </m:sSup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a:rPr lang="en-US" i="1" dirty="0">
                            <a:latin typeface="Cambria Math"/>
                          </a:rPr>
                          <m:t>𝜆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 smtClean="0"/>
                  <a:t> each time the models are updated</a:t>
                </a:r>
              </a:p>
              <a:p>
                <a:r>
                  <a:rPr lang="en-US" dirty="0" smtClean="0"/>
                  <a:t>We therefore choose only the largest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/>
                  <a:t> weights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𝑖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 dirty="0">
                                <a:latin typeface="Cambria Math"/>
                              </a:rPr>
                              <m:t>𝑖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𝑗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sub>
                          <m:sup>
                            <m:r>
                              <a:rPr lang="en-US" i="1" dirty="0">
                                <a:latin typeface="Cambria Math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on training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to be nonzero. </a:t>
                </a:r>
                <a:r>
                  <a:rPr lang="en-US" dirty="0" smtClean="0">
                    <a:sym typeface="Wingdings" panose="05000000000000000000" pitchFamily="2" charset="2"/>
                  </a:rPr>
                  <a:t> “Restricted EM”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With the intention of doing </a:t>
                </a:r>
                <a:r>
                  <a:rPr lang="en-US" i="1" dirty="0" smtClean="0"/>
                  <a:t>local</a:t>
                </a:r>
                <a:r>
                  <a:rPr lang="en-US" dirty="0" smtClean="0"/>
                  <a:t> modeling, this is a sensible thing to do to speed up the algorithm</a:t>
                </a:r>
              </a:p>
              <a:p>
                <a:r>
                  <a:rPr lang="en-US" dirty="0" smtClean="0"/>
                  <a:t>Forming the sub-matrices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𝐾</m:t>
                          </m:r>
                        </m:e>
                      </m:acc>
                      <m:r>
                        <a:rPr lang="en-US" sz="2400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/>
                            </a:rPr>
                            <m:t>1≤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𝑟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𝑠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sz="2400" b="0" i="0" dirty="0" smtClean="0">
                          <a:latin typeface="Cambria Math"/>
                        </a:rPr>
                        <m:t>     </m:t>
                      </m:r>
                      <m:acc>
                        <m:accPr>
                          <m:chr m:val="̃"/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/>
                            </a:rPr>
                            <m:t>𝑊</m:t>
                          </m:r>
                        </m:e>
                      </m:acc>
                      <m:r>
                        <a:rPr lang="en-US" sz="2400" b="0" i="1" dirty="0" smtClean="0"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latin typeface="Cambria Math"/>
                        </a:rPr>
                        <m:t>𝑑𝑖𝑎𝑔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/>
                            </a:rPr>
                            <m:t>1≤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𝑟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≤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400" b="0" i="0" dirty="0" smtClean="0">
                          <a:latin typeface="Cambria Math"/>
                        </a:rPr>
                        <m:t>     </m:t>
                      </m:r>
                      <m:acc>
                        <m:accPr>
                          <m:chr m:val="̃"/>
                          <m:ctrlPr>
                            <a:rPr lang="en-US" sz="2400" b="1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latin typeface="Cambria Math"/>
                            </a:rPr>
                            <m:t>𝒀</m:t>
                          </m:r>
                        </m:e>
                      </m:acc>
                      <m:r>
                        <a:rPr lang="en-US" sz="2400" b="0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b="0" i="1" dirty="0" smtClean="0">
                              <a:latin typeface="Cambria Math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/>
                            </a:rPr>
                            <m:t>𝓴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⟨"/>
                                            <m:endChr m:val="⟩"/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/>
                                              </a:rPr>
                                              <m:t>Φ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/>
                                                      </a:rPr>
                                                      <m:t>𝜉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/>
                                                          </a:rPr>
                                                          <m:t>𝑗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>
                                                            <a:latin typeface="Cambria Math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ℋ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⟨"/>
                                            <m:endChr m:val="⟩"/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/>
                                              </a:rPr>
                                              <m:t>Φ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/>
                                                      </a:rPr>
                                                      <m:t>𝜉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/>
                                                          </a:rPr>
                                                          <m:t>𝑗</m:t>
                                                        </m:r>
                                                      </m:e>
                                                      <m:sub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ℋ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dirty="0" smtClean="0"/>
                  <a:t>Using the Schur complement, we find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i="1" dirty="0">
                              <a:latin typeface="Cambria Math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1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latin typeface="Cambria Math"/>
                            </a:rPr>
                            <m:t>𝒀</m:t>
                          </m:r>
                        </m:e>
                      </m:acc>
                      <m:sSup>
                        <m:sSupPr>
                          <m:ctrlPr>
                            <a:rPr lang="en-US" i="1" dirty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𝑊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latin typeface="Cambria Math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𝓴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1200" t="-1040" r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 to Duffing Equation with </a:t>
            </a:r>
            <a:r>
              <a:rPr lang="en-US" dirty="0" smtClean="0"/>
              <a:t>Control (Restricted EM Algorithm)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=20</m:t>
                    </m:r>
                  </m:oMath>
                </a14:m>
                <a:r>
                  <a:rPr lang="en-US" dirty="0" smtClean="0"/>
                  <a:t> models were fit usin</a:t>
                </a:r>
                <a:r>
                  <a:rPr lang="en-US" dirty="0" smtClean="0"/>
                  <a:t>g the RBF kernel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</a:rPr>
                      <m:t>=0.1</m:t>
                    </m:r>
                  </m:oMath>
                </a14:m>
                <a:r>
                  <a:rPr lang="en-US" dirty="0" smtClean="0"/>
                  <a:t> and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−4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𝓴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Each model is fit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=500</m:t>
                    </m:r>
                  </m:oMath>
                </a14:m>
                <a:r>
                  <a:rPr lang="en-US" dirty="0" smtClean="0"/>
                  <a:t> training points with the largest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Maximum likelihood model assignment was used to reconstruct the dynamics </a:t>
                </a:r>
              </a:p>
              <a:p>
                <a:pPr lvl="1"/>
                <a:r>
                  <a:rPr lang="en-US" dirty="0" smtClean="0"/>
                  <a:t>Numerical experiments show that of the methods discussed, maximum likelihood produced the lowest errors. </a:t>
                </a:r>
              </a:p>
              <a:p>
                <a:r>
                  <a:rPr lang="en-US" dirty="0"/>
                  <a:t>Minimum singular values of covariances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were needed to prevent </a:t>
                </a:r>
                <a:r>
                  <a:rPr lang="en-US" dirty="0" smtClean="0"/>
                  <a:t>degeneracy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=1000</m:t>
                    </m:r>
                  </m:oMath>
                </a14:m>
                <a:r>
                  <a:rPr lang="en-US" dirty="0"/>
                  <a:t> independently generated test points with random control perturbations were used for evaluation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  <a:blipFill rotWithShape="1">
                <a:blip r:embed="rId2"/>
                <a:stretch>
                  <a:fillRect l="-1067" t="-2222" b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Three Main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If dynamics vary nonlinearly over phase space, we have three main approaches for modeling: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 single model with many nonlinear terms giving it enough representational capacity to capture dynamics everywhere.</a:t>
            </a:r>
          </a:p>
          <a:p>
            <a:pPr marL="914400" lvl="1" indent="-514350"/>
            <a:r>
              <a:rPr lang="en-US" dirty="0" smtClean="0"/>
              <a:t>EDMD: Use large number of nonlinear observables</a:t>
            </a:r>
          </a:p>
          <a:p>
            <a:pPr marL="914400" lvl="1" indent="-514350"/>
            <a:r>
              <a:rPr lang="en-US" dirty="0" smtClean="0"/>
              <a:t>Kernel Method: Kernel matrix grows with the square of the number of data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Piece together many local models with fewer nonlinear terms in each</a:t>
            </a:r>
          </a:p>
          <a:p>
            <a:pPr marL="914400" lvl="1" indent="-514350"/>
            <a:r>
              <a:rPr lang="en-US" dirty="0" smtClean="0"/>
              <a:t>Models with fewer parameters can be updated and evaluated quickly</a:t>
            </a:r>
          </a:p>
          <a:p>
            <a:pPr marL="914400" lvl="1" indent="-514350"/>
            <a:r>
              <a:rPr lang="en-US" dirty="0" smtClean="0"/>
              <a:t>Representational power is increased simply by adding more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Fully non-parametric representation using locally-weighted regression (Not practical)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7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Nonlinear Restricted EM Results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71600"/>
                <a:ext cx="8839200" cy="149383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 smtClean="0"/>
                  <a:t>Mean Distance Error: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b="0" i="1" smtClean="0">
                            <a:latin typeface="Cambria Math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=0.0209</m:t>
                        </m:r>
                      </m:e>
                    </m:borderBox>
                  </m:oMath>
                </a14:m>
                <a:endParaRPr lang="en-US" dirty="0" smtClean="0"/>
              </a:p>
              <a:p>
                <a:r>
                  <a:rPr lang="en-US" dirty="0" smtClean="0"/>
                  <a:t>Median Distance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0.0014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Decaying Error Norm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=10</m:t>
                    </m:r>
                  </m:oMath>
                </a14:m>
                <a:r>
                  <a:rPr lang="en-US" dirty="0" smtClean="0"/>
                  <a:t> steps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/>
                          </a:rPr>
                        </m:ctrlPr>
                      </m:borderBoxPr>
                      <m:e>
                        <m:sSubSup>
                          <m:sSub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𝛼</m:t>
                            </m:r>
                          </m:sub>
                          <m:sup>
                            <m:r>
                              <a:rPr lang="en-US" i="1" dirty="0">
                                <a:latin typeface="Cambria Math"/>
                              </a:rPr>
                              <m:t>𝑀</m:t>
                            </m:r>
                          </m:sup>
                        </m:sSubSup>
                        <m:r>
                          <a:rPr lang="en-US" i="1" dirty="0">
                            <a:latin typeface="Cambria Math"/>
                          </a:rPr>
                          <m:t>=0.1196</m:t>
                        </m:r>
                      </m:e>
                    </m:borderBox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71600"/>
                <a:ext cx="8839200" cy="1493836"/>
              </a:xfrm>
              <a:blipFill rotWithShape="1">
                <a:blip r:embed="rId2"/>
                <a:stretch>
                  <a:fillRect l="-759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3"/>
          <a:stretch/>
        </p:blipFill>
        <p:spPr bwMode="auto">
          <a:xfrm>
            <a:off x="4591049" y="2865436"/>
            <a:ext cx="4552949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r="6825"/>
          <a:stretch/>
        </p:blipFill>
        <p:spPr bwMode="auto">
          <a:xfrm>
            <a:off x="0" y="2865437"/>
            <a:ext cx="4591050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Use as a Generative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38200"/>
                <a:ext cx="9144000" cy="1905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dynamics were simulated using the learned model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1000</m:t>
                    </m:r>
                  </m:oMath>
                </a14:m>
                <a:r>
                  <a:rPr lang="en-US" dirty="0" smtClean="0"/>
                  <a:t> steps with no control perturbations</a:t>
                </a:r>
              </a:p>
              <a:p>
                <a:r>
                  <a:rPr lang="en-US" dirty="0" smtClean="0"/>
                  <a:t>The autocorrelation was compared to the actual Poincare map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38200"/>
                <a:ext cx="9144000" cy="1905000"/>
              </a:xfrm>
              <a:blipFill rotWithShape="1">
                <a:blip r:embed="rId2"/>
                <a:stretch>
                  <a:fillRect l="-1333" t="-6410" r="-333" b="-6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r="7153"/>
          <a:stretch/>
        </p:blipFill>
        <p:spPr bwMode="auto">
          <a:xfrm>
            <a:off x="0" y="2865437"/>
            <a:ext cx="4581525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2865437"/>
            <a:ext cx="4562475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5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 to Duffing Equation with </a:t>
            </a:r>
            <a:r>
              <a:rPr lang="en-US" dirty="0" smtClean="0"/>
              <a:t>Control (K-Means Algorithm)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=30</m:t>
                    </m:r>
                  </m:oMath>
                </a14:m>
                <a:r>
                  <a:rPr lang="en-US" dirty="0" smtClean="0"/>
                  <a:t> models were fit usin</a:t>
                </a:r>
                <a:r>
                  <a:rPr lang="en-US" dirty="0" smtClean="0"/>
                  <a:t>g the RBF kernel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</a:rPr>
                      <m:t>=0.1</m:t>
                    </m:r>
                  </m:oMath>
                </a14:m>
                <a:r>
                  <a:rPr lang="en-US" dirty="0" smtClean="0"/>
                  <a:t> and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−4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𝓴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Each training point was assigned to a single model based on maximum likelihood giving sparse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Convergence was much faster even though more models were fit</a:t>
                </a:r>
                <a:endParaRPr lang="en-US" dirty="0" smtClean="0"/>
              </a:p>
              <a:p>
                <a:r>
                  <a:rPr lang="en-US" dirty="0" smtClean="0"/>
                  <a:t>Maximum </a:t>
                </a:r>
                <a:r>
                  <a:rPr lang="en-US" dirty="0"/>
                  <a:t>likelihood model assignment was used to reconstruct the dynamics </a:t>
                </a:r>
                <a:endParaRPr lang="en-US" dirty="0" smtClean="0"/>
              </a:p>
              <a:p>
                <a:r>
                  <a:rPr lang="en-US" dirty="0"/>
                  <a:t>Minimum singular values of covariances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were needed to prevent </a:t>
                </a:r>
                <a:r>
                  <a:rPr lang="en-US" dirty="0" smtClean="0"/>
                  <a:t>degeneracy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=1000</m:t>
                    </m:r>
                  </m:oMath>
                </a14:m>
                <a:r>
                  <a:rPr lang="en-US" dirty="0"/>
                  <a:t> independently generated test points with random control perturbations were used for </a:t>
                </a:r>
                <a:r>
                  <a:rPr lang="en-US" dirty="0" smtClean="0"/>
                  <a:t>evaluation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  <a:blipFill rotWithShape="1">
                <a:blip r:embed="rId2"/>
                <a:stretch>
                  <a:fillRect l="-1067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5" y="0"/>
            <a:ext cx="913503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Nonlinear K-Means Results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71600"/>
                <a:ext cx="8839200" cy="149383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 smtClean="0"/>
                  <a:t>Mean Distance Error: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b="0" i="1" smtClean="0">
                            <a:latin typeface="Cambria Math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=0.0</m:t>
                        </m:r>
                        <m:r>
                          <a:rPr lang="en-US" b="0" i="1" smtClean="0">
                            <a:latin typeface="Cambria Math"/>
                          </a:rPr>
                          <m:t>500</m:t>
                        </m:r>
                      </m:e>
                    </m:borderBox>
                  </m:oMath>
                </a14:m>
                <a:endParaRPr lang="en-US" dirty="0" smtClean="0"/>
              </a:p>
              <a:p>
                <a:r>
                  <a:rPr lang="en-US" dirty="0" smtClean="0"/>
                  <a:t>Median Distance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0.0021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Decaying Error Norm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=10</m:t>
                    </m:r>
                  </m:oMath>
                </a14:m>
                <a:r>
                  <a:rPr lang="en-US" dirty="0" smtClean="0"/>
                  <a:t> steps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/>
                          </a:rPr>
                        </m:ctrlPr>
                      </m:borderBoxPr>
                      <m:e>
                        <m:sSubSup>
                          <m:sSub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𝛼</m:t>
                            </m:r>
                          </m:sub>
                          <m:sup>
                            <m:r>
                              <a:rPr lang="en-US" i="1" dirty="0">
                                <a:latin typeface="Cambria Math"/>
                              </a:rPr>
                              <m:t>𝑀</m:t>
                            </m:r>
                          </m:sup>
                        </m:sSubSup>
                        <m:r>
                          <a:rPr lang="en-US" i="1" dirty="0">
                            <a:latin typeface="Cambria Math"/>
                          </a:rPr>
                          <m:t>=0.</m:t>
                        </m:r>
                        <m:r>
                          <a:rPr lang="en-US" b="0" i="1" dirty="0" smtClean="0">
                            <a:latin typeface="Cambria Math"/>
                          </a:rPr>
                          <m:t>2765</m:t>
                        </m:r>
                      </m:e>
                    </m:borderBox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71600"/>
                <a:ext cx="8839200" cy="1493836"/>
              </a:xfrm>
              <a:blipFill rotWithShape="1">
                <a:blip r:embed="rId3"/>
                <a:stretch>
                  <a:fillRect l="-759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920"/>
          <a:stretch/>
        </p:blipFill>
        <p:spPr bwMode="auto">
          <a:xfrm>
            <a:off x="8965" y="2865437"/>
            <a:ext cx="4563035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r="5911"/>
          <a:stretch/>
        </p:blipFill>
        <p:spPr bwMode="auto">
          <a:xfrm>
            <a:off x="4572000" y="2865436"/>
            <a:ext cx="4572000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Use as a Generative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38200"/>
                <a:ext cx="9144000" cy="1905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dynamics were simulated using the learned model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1000</m:t>
                    </m:r>
                  </m:oMath>
                </a14:m>
                <a:r>
                  <a:rPr lang="en-US" dirty="0" smtClean="0"/>
                  <a:t> steps with no control perturbations</a:t>
                </a:r>
              </a:p>
              <a:p>
                <a:r>
                  <a:rPr lang="en-US" dirty="0" smtClean="0"/>
                  <a:t>The autocorrelation was compared to the actual Poincare map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38200"/>
                <a:ext cx="9144000" cy="1905000"/>
              </a:xfrm>
              <a:blipFill rotWithShape="1">
                <a:blip r:embed="rId2"/>
                <a:stretch>
                  <a:fillRect l="-1333" t="-6410" r="-333" b="-6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r="7004"/>
          <a:stretch/>
        </p:blipFill>
        <p:spPr bwMode="auto">
          <a:xfrm>
            <a:off x="8964" y="2865437"/>
            <a:ext cx="4563036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r="7004"/>
          <a:stretch/>
        </p:blipFill>
        <p:spPr bwMode="auto">
          <a:xfrm>
            <a:off x="4572001" y="2865437"/>
            <a:ext cx="4572000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 to Duffing Equation with </a:t>
            </a:r>
            <a:r>
              <a:rPr lang="en-US" dirty="0" smtClean="0"/>
              <a:t>Control (Generalized K-Means Algorithm)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=40</m:t>
                    </m:r>
                  </m:oMath>
                </a14:m>
                <a:r>
                  <a:rPr lang="en-US" dirty="0" smtClean="0"/>
                  <a:t> models were fit usin</a:t>
                </a:r>
                <a:r>
                  <a:rPr lang="en-US" dirty="0" smtClean="0"/>
                  <a:t>g the RBF kernel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</a:rPr>
                      <m:t>=0.1</m:t>
                    </m:r>
                  </m:oMath>
                </a14:m>
                <a:r>
                  <a:rPr lang="en-US" dirty="0" smtClean="0"/>
                  <a:t> and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−4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𝓴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Each training point was assigned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models based on maximum likelihood giving sparse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/>
                  <a:t>K-means was initially converged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/>
                  <a:t> then increased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=4</m:t>
                    </m:r>
                  </m:oMath>
                </a14:m>
                <a:r>
                  <a:rPr lang="en-US" dirty="0" smtClean="0"/>
                  <a:t> and converged</a:t>
                </a:r>
              </a:p>
              <a:p>
                <a:pPr lvl="1"/>
                <a:r>
                  <a:rPr lang="en-US" dirty="0" smtClean="0"/>
                  <a:t>This encourages the centroids to stay tight to the </a:t>
                </a:r>
                <a:r>
                  <a:rPr lang="en-US" dirty="0" err="1" smtClean="0"/>
                  <a:t>filamented</a:t>
                </a:r>
                <a:r>
                  <a:rPr lang="en-US" dirty="0" smtClean="0"/>
                  <a:t> distribution of points in the Poincare map</a:t>
                </a:r>
              </a:p>
              <a:p>
                <a:r>
                  <a:rPr lang="en-US" dirty="0"/>
                  <a:t>Maximum likelihood model assignment was used to reconstruct the dynamics </a:t>
                </a:r>
                <a:endParaRPr lang="en-US" dirty="0" smtClean="0"/>
              </a:p>
              <a:p>
                <a:r>
                  <a:rPr lang="en-US" dirty="0"/>
                  <a:t>Minimum singular values of covariances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were needed to prevent </a:t>
                </a:r>
                <a:r>
                  <a:rPr lang="en-US" dirty="0" smtClean="0"/>
                  <a:t>degeneracy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=1000</m:t>
                    </m:r>
                  </m:oMath>
                </a14:m>
                <a:r>
                  <a:rPr lang="en-US" dirty="0"/>
                  <a:t> independently generated test points with random control perturbations were used for </a:t>
                </a:r>
                <a:r>
                  <a:rPr lang="en-US" dirty="0" smtClean="0"/>
                  <a:t>evaluation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  <a:blipFill rotWithShape="1">
                <a:blip r:embed="rId2"/>
                <a:stretch>
                  <a:fillRect l="-73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Nonlinear Generalized K-Means Results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71600"/>
                <a:ext cx="8839200" cy="149383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 smtClean="0"/>
                  <a:t>Mean Distance Error: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b="0" i="1" smtClean="0">
                            <a:latin typeface="Cambria Math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=0.0</m:t>
                        </m:r>
                        <m:r>
                          <a:rPr lang="en-US" b="0" i="1" smtClean="0">
                            <a:latin typeface="Cambria Math"/>
                          </a:rPr>
                          <m:t>208</m:t>
                        </m:r>
                      </m:e>
                    </m:borderBox>
                  </m:oMath>
                </a14:m>
                <a:endParaRPr lang="en-US" dirty="0" smtClean="0"/>
              </a:p>
              <a:p>
                <a:r>
                  <a:rPr lang="en-US" dirty="0" smtClean="0"/>
                  <a:t>Median Distance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0.0017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Decaying Error Norm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=10</m:t>
                    </m:r>
                  </m:oMath>
                </a14:m>
                <a:r>
                  <a:rPr lang="en-US" dirty="0" smtClean="0"/>
                  <a:t> steps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/>
                          </a:rPr>
                        </m:ctrlPr>
                      </m:borderBoxPr>
                      <m:e>
                        <m:sSubSup>
                          <m:sSub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𝛼</m:t>
                            </m:r>
                          </m:sub>
                          <m:sup>
                            <m:r>
                              <a:rPr lang="en-US" i="1" dirty="0">
                                <a:latin typeface="Cambria Math"/>
                              </a:rPr>
                              <m:t>𝑀</m:t>
                            </m:r>
                          </m:sup>
                        </m:sSubSup>
                        <m:r>
                          <a:rPr lang="en-US" i="1" dirty="0">
                            <a:latin typeface="Cambria Math"/>
                          </a:rPr>
                          <m:t>=0.</m:t>
                        </m:r>
                        <m:r>
                          <a:rPr lang="en-US" b="0" i="1" dirty="0" smtClean="0">
                            <a:latin typeface="Cambria Math"/>
                          </a:rPr>
                          <m:t>1434</m:t>
                        </m:r>
                      </m:e>
                    </m:borderBox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71600"/>
                <a:ext cx="8839200" cy="1493836"/>
              </a:xfrm>
              <a:blipFill rotWithShape="1">
                <a:blip r:embed="rId2"/>
                <a:stretch>
                  <a:fillRect l="-759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r="7510"/>
          <a:stretch/>
        </p:blipFill>
        <p:spPr bwMode="auto">
          <a:xfrm>
            <a:off x="0" y="2865437"/>
            <a:ext cx="4545107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" r="6752"/>
          <a:stretch/>
        </p:blipFill>
        <p:spPr bwMode="auto">
          <a:xfrm>
            <a:off x="4545107" y="2865437"/>
            <a:ext cx="4598893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Use as a Generative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38200"/>
                <a:ext cx="9144000" cy="1905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dynamics were simulated using the learned model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1000</m:t>
                    </m:r>
                  </m:oMath>
                </a14:m>
                <a:r>
                  <a:rPr lang="en-US" dirty="0" smtClean="0"/>
                  <a:t> steps with no control perturbations</a:t>
                </a:r>
              </a:p>
              <a:p>
                <a:r>
                  <a:rPr lang="en-US" dirty="0" smtClean="0"/>
                  <a:t>The autocorrelation was compared to the actual Poincare map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38200"/>
                <a:ext cx="9144000" cy="1905000"/>
              </a:xfrm>
              <a:blipFill rotWithShape="1">
                <a:blip r:embed="rId2"/>
                <a:stretch>
                  <a:fillRect l="-1333" t="-6410" r="-333" b="-6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r="7257"/>
          <a:stretch/>
        </p:blipFill>
        <p:spPr bwMode="auto">
          <a:xfrm>
            <a:off x="8965" y="2865437"/>
            <a:ext cx="4563035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r="7172"/>
          <a:stretch/>
        </p:blipFill>
        <p:spPr bwMode="auto">
          <a:xfrm>
            <a:off x="4572000" y="2865437"/>
            <a:ext cx="4572000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9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Highlights from Nonlinear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991600" cy="5638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Restricted EM algorithm has the lowest error with the fewest number of models.</a:t>
            </a:r>
          </a:p>
          <a:p>
            <a:pPr lvl="1"/>
            <a:r>
              <a:rPr lang="en-US" dirty="0" smtClean="0"/>
              <a:t>The algorithm takes a long time to converge</a:t>
            </a:r>
          </a:p>
          <a:p>
            <a:pPr lvl="1"/>
            <a:r>
              <a:rPr lang="en-US" dirty="0" smtClean="0"/>
              <a:t>Centroids are not tight to </a:t>
            </a:r>
            <a:r>
              <a:rPr lang="en-US" dirty="0" err="1" smtClean="0"/>
              <a:t>filamented</a:t>
            </a:r>
            <a:r>
              <a:rPr lang="en-US" dirty="0" smtClean="0"/>
              <a:t> point distribution</a:t>
            </a:r>
          </a:p>
          <a:p>
            <a:r>
              <a:rPr lang="en-US" dirty="0" smtClean="0"/>
              <a:t>K-means converges quickly when points are assigned to only a single model.</a:t>
            </a:r>
          </a:p>
          <a:p>
            <a:pPr lvl="1"/>
            <a:r>
              <a:rPr lang="en-US" dirty="0" smtClean="0"/>
              <a:t>Higher error</a:t>
            </a:r>
          </a:p>
          <a:p>
            <a:pPr lvl="1"/>
            <a:r>
              <a:rPr lang="en-US" dirty="0" smtClean="0"/>
              <a:t>More models are required</a:t>
            </a:r>
          </a:p>
          <a:p>
            <a:pPr lvl="1"/>
            <a:r>
              <a:rPr lang="en-US" dirty="0" smtClean="0"/>
              <a:t>Centroids are tight to </a:t>
            </a:r>
            <a:r>
              <a:rPr lang="en-US" dirty="0" err="1" smtClean="0"/>
              <a:t>filamented</a:t>
            </a:r>
            <a:r>
              <a:rPr lang="en-US" dirty="0" smtClean="0"/>
              <a:t> point distribution</a:t>
            </a:r>
          </a:p>
          <a:p>
            <a:r>
              <a:rPr lang="en-US" dirty="0" smtClean="0"/>
              <a:t>Generalized K-means where points are assigned to multiple models improves the error over K-means.</a:t>
            </a:r>
          </a:p>
          <a:p>
            <a:pPr lvl="1"/>
            <a:r>
              <a:rPr lang="en-US" dirty="0" smtClean="0"/>
              <a:t>Many models are required</a:t>
            </a:r>
          </a:p>
          <a:p>
            <a:pPr lvl="1"/>
            <a:r>
              <a:rPr lang="en-US" dirty="0" smtClean="0"/>
              <a:t>Low error</a:t>
            </a:r>
          </a:p>
          <a:p>
            <a:pPr lvl="1"/>
            <a:r>
              <a:rPr lang="en-US" dirty="0"/>
              <a:t>Centroids are tight to </a:t>
            </a:r>
            <a:r>
              <a:rPr lang="en-US" dirty="0" err="1"/>
              <a:t>filamented</a:t>
            </a:r>
            <a:r>
              <a:rPr lang="en-US" dirty="0"/>
              <a:t> point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dirty="0" smtClean="0"/>
              <a:t>Non-Gaussian Local Distributions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We have shown that fitting nonlinear kernel models allows us to better capture the dynamics in our model</a:t>
                </a:r>
              </a:p>
              <a:p>
                <a:r>
                  <a:rPr lang="en-US" dirty="0" smtClean="0"/>
                  <a:t>However, The Gaussian densities themselves do not reflect the local curvature and </a:t>
                </a:r>
                <a:r>
                  <a:rPr lang="en-US" dirty="0" err="1" smtClean="0"/>
                  <a:t>filamentation</a:t>
                </a:r>
                <a:r>
                  <a:rPr lang="en-US" dirty="0" smtClean="0"/>
                  <a:t> of the Chaotic Poincare map</a:t>
                </a:r>
              </a:p>
              <a:p>
                <a:pPr lvl="1"/>
                <a:r>
                  <a:rPr lang="en-US" dirty="0" smtClean="0"/>
                  <a:t>Therefore, many models are needed</a:t>
                </a:r>
              </a:p>
              <a:p>
                <a:r>
                  <a:rPr lang="en-US" dirty="0" smtClean="0"/>
                  <a:t> It would be helpful to allow the local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 smtClean="0"/>
                  <a:t> to become curved and stretched</a:t>
                </a:r>
              </a:p>
              <a:p>
                <a:r>
                  <a:rPr lang="en-US" dirty="0" smtClean="0"/>
                  <a:t>This is a work in progress, but it can accomplished by fitting Gaussian densities in a kernel Hilbert space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𝑋</m:t>
                          </m:r>
                          <m:r>
                            <a:rPr lang="en-US" sz="2200" i="1">
                              <a:latin typeface="Cambria Math"/>
                            </a:rPr>
                            <m:t>|</m:t>
                          </m:r>
                          <m:r>
                            <a:rPr lang="en-US" sz="2200" i="1">
                              <a:latin typeface="Cambria Math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sz="2200" i="1"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𝐶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200" b="0" i="1" dirty="0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0" i="0" dirty="0" smtClean="0">
                                              <a:latin typeface="Cambria Math"/>
                                            </a:rPr>
                                            <m:t>Σ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200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dirty="0">
                                              <a:latin typeface="Cambria Math"/>
                                            </a:rPr>
                                            <m:t>Φ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 dirty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 dirty="0">
                                                  <a:latin typeface="Cambria Math"/>
                                                </a:rPr>
                                                <m:t>Φ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dirty="0">
                                          <a:latin typeface="Cambria Math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2200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dirty="0">
                                              <a:latin typeface="Cambria Math"/>
                                            </a:rPr>
                                            <m:t>Φ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 dirty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 dirty="0">
                                                  <a:latin typeface="Cambria Math"/>
                                                </a:rPr>
                                                <m:t>Φ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/>
                                    </a:rPr>
                                    <m:t>ℋ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latin typeface="Cambria Math"/>
                            </a:rPr>
                            <m:t>Φ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  <a:blipFill rotWithShape="1">
                <a:blip r:embed="rId2"/>
                <a:stretch>
                  <a:fillRect l="-1333" t="-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1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Local Modeling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715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Model distribution of data in phase space using mixture of Gaussians</a:t>
            </a:r>
          </a:p>
          <a:p>
            <a:pPr lvl="1"/>
            <a:r>
              <a:rPr lang="en-US" dirty="0" smtClean="0"/>
              <a:t>Universal </a:t>
            </a:r>
            <a:r>
              <a:rPr lang="en-US" dirty="0" err="1" smtClean="0"/>
              <a:t>approximator</a:t>
            </a:r>
            <a:r>
              <a:rPr lang="en-US" dirty="0" smtClean="0"/>
              <a:t> for continuous distributions</a:t>
            </a:r>
          </a:p>
          <a:p>
            <a:r>
              <a:rPr lang="en-US" dirty="0" smtClean="0"/>
              <a:t>To each Gaussian, we associate a model of the dynamics in that neighborhood</a:t>
            </a:r>
          </a:p>
          <a:p>
            <a:r>
              <a:rPr lang="en-US" dirty="0" smtClean="0"/>
              <a:t>Introduce a latent variable indicating which model describes the dynamics at a given point. </a:t>
            </a:r>
          </a:p>
          <a:p>
            <a:r>
              <a:rPr lang="en-US" dirty="0" smtClean="0"/>
              <a:t>Allows for new points to be classified according to maximum likelihood among the models</a:t>
            </a:r>
          </a:p>
          <a:p>
            <a:pPr lvl="1"/>
            <a:r>
              <a:rPr lang="en-US" dirty="0" smtClean="0"/>
              <a:t>Finds the model most likely to capture dynamics at the new point</a:t>
            </a:r>
          </a:p>
          <a:p>
            <a:r>
              <a:rPr lang="en-US" dirty="0" smtClean="0"/>
              <a:t>Must learn the mixture of Gaussians and corresponding local dynamics together</a:t>
            </a:r>
          </a:p>
          <a:p>
            <a:pPr lvl="1"/>
            <a:r>
              <a:rPr lang="en-US" dirty="0" smtClean="0"/>
              <a:t>Data clustering alone does not reflect the number of local models needed to capture dynamics in a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6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Gaussians in </a:t>
            </a:r>
            <a:r>
              <a:rPr lang="en-US" dirty="0" smtClean="0"/>
              <a:t>Feature </a:t>
            </a:r>
            <a:r>
              <a:rPr lang="en-US" dirty="0" smtClean="0"/>
              <a:t>Space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Roughly the idea is to find the covariance of the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 smtClean="0"/>
                  <a:t> in feature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ℋ</m:t>
                    </m:r>
                  </m:oMath>
                </a14:m>
                <a:r>
                  <a:rPr lang="en-US" dirty="0" smtClean="0"/>
                  <a:t> 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𝚽</m:t>
                      </m:r>
                      <m:r>
                        <a:rPr lang="en-US" b="0" i="0" smtClean="0">
                          <a:latin typeface="Cambria Math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→</m:t>
                      </m:r>
                      <m:r>
                        <a:rPr lang="en-US" b="0" i="1" smtClean="0">
                          <a:latin typeface="Cambria Math"/>
                        </a:rPr>
                        <m:t>ℋ</m:t>
                      </m:r>
                      <m:r>
                        <a:rPr lang="en-US" b="0" i="1" smtClean="0">
                          <a:latin typeface="Cambria Math"/>
                        </a:rPr>
                        <m:t>,  </m:t>
                      </m:r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↦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𝛴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𝚽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1" i="0">
                              <a:latin typeface="Cambria Math"/>
                            </a:rPr>
                            <m:t>𝚽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1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0">
                                  <a:latin typeface="Cambria Math"/>
                                </a:rPr>
                                <m:t>𝚽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2400" b="1" i="0">
                                  <a:latin typeface="Cambria Math"/>
                                </a:rPr>
                                <m:t>𝚽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400" b="1" i="1">
                          <a:latin typeface="Cambria Math"/>
                        </a:rPr>
                        <m:t>:</m:t>
                      </m:r>
                      <m:r>
                        <a:rPr lang="en-US" sz="2400" b="1" i="1">
                          <a:latin typeface="Cambria Math"/>
                        </a:rPr>
                        <m:t>ℋ</m:t>
                      </m:r>
                      <m:r>
                        <a:rPr lang="en-US" sz="2400" b="1" i="1">
                          <a:latin typeface="Cambria Math"/>
                        </a:rPr>
                        <m:t>→</m:t>
                      </m:r>
                      <m:r>
                        <a:rPr lang="en-US" sz="2400" b="1" i="1">
                          <a:latin typeface="Cambria Math"/>
                        </a:rPr>
                        <m:t>ℋ</m:t>
                      </m:r>
                    </m:oMath>
                  </m:oMathPara>
                </a14:m>
                <a:endParaRPr lang="en-US" sz="2400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Σ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US" sz="2400" b="1" i="0">
                          <a:latin typeface="Cambria Math"/>
                        </a:rPr>
                        <m:t>𝚽</m:t>
                      </m:r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/>
                            </a:rPr>
                            <m:t>𝚽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b="1" i="1" dirty="0" smtClean="0"/>
              </a:p>
              <a:p>
                <a:r>
                  <a:rPr lang="en-US" dirty="0" smtClean="0"/>
                  <a:t>Then guess the form of the inverse operator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Σ</m:t>
                        </m:r>
                      </m:e>
                    </m:acc>
                  </m:oMath>
                </a14:m>
                <a:r>
                  <a:rPr lang="en-US" dirty="0" smtClean="0"/>
                  <a:t> restricted to the learning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ℛ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0">
                            <a:latin typeface="Cambria Math"/>
                          </a:rPr>
                          <m:t>𝚽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We know that its domain and range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ℛ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0">
                            <a:latin typeface="Cambria Math"/>
                          </a:rPr>
                          <m:t>𝚽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We know that it is self-adjoint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Σ</m:t>
                          </m:r>
                        </m:e>
                      </m:acc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en-US" b="1">
                          <a:latin typeface="Cambria Math"/>
                        </a:rPr>
                        <m:t>𝚽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b="1" i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/>
                            </a:rPr>
                            <m:t>𝚽</m:t>
                          </m:r>
                        </m:e>
                        <m:sup>
                          <m:r>
                            <a:rPr lang="en-US" b="1" i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1" i="0" smtClean="0">
                          <a:latin typeface="Cambria Math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for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some</m:t>
                      </m:r>
                      <m:r>
                        <a:rPr lang="en-US" b="0" i="0" smtClean="0">
                          <a:latin typeface="Cambria Math"/>
                        </a:rPr>
                        <m:t>     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791200"/>
              </a:xfrm>
              <a:blipFill rotWithShape="1">
                <a:blip r:embed="rId2"/>
                <a:stretch>
                  <a:fillRect l="-1467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dirty="0" smtClean="0"/>
              <a:t>Gaussians in </a:t>
            </a:r>
            <a:r>
              <a:rPr lang="en-US" dirty="0" smtClean="0"/>
              <a:t>Feature </a:t>
            </a:r>
            <a:r>
              <a:rPr lang="en-US" dirty="0" smtClean="0"/>
              <a:t>Space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In order for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Σ</m:t>
                        </m:r>
                      </m:e>
                    </m:acc>
                    <m:r>
                      <a:rPr lang="en-US" sz="2000" i="1" dirty="0">
                        <a:latin typeface="Cambria Math"/>
                      </a:rPr>
                      <m:t>=</m:t>
                    </m:r>
                    <m:r>
                      <a:rPr lang="en-US" sz="2000" b="1">
                        <a:latin typeface="Cambria Math"/>
                      </a:rPr>
                      <m:t>𝚽</m:t>
                    </m:r>
                    <m:r>
                      <a:rPr lang="en-US" sz="2000" i="1">
                        <a:latin typeface="Cambria Math"/>
                      </a:rPr>
                      <m:t>𝐵</m:t>
                    </m:r>
                    <m:sSup>
                      <m:sSupPr>
                        <m:ctrlPr>
                          <a:rPr lang="en-US" sz="20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/>
                          </a:rPr>
                          <m:t>𝚽</m:t>
                        </m:r>
                      </m:e>
                      <m:sup>
                        <m:r>
                          <a:rPr lang="en-US" sz="2000" b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 smtClean="0"/>
                  <a:t> to be the inverse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Σ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sz="2000" b="1">
                        <a:latin typeface="Cambria Math"/>
                      </a:rPr>
                      <m:t>𝚽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𝑚</m:t>
                            </m:r>
                          </m:den>
                        </m:f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𝑇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20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/>
                          </a:rPr>
                          <m:t>𝚽</m:t>
                        </m:r>
                      </m:e>
                      <m:sup>
                        <m:r>
                          <a:rPr lang="en-US" sz="2000" b="1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 smtClean="0"/>
                  <a:t> over the learning subspace, we must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𝐾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/>
                            </a:rPr>
                            <m:t>𝚽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000" b="1">
                          <a:latin typeface="Cambria Math"/>
                        </a:rPr>
                        <m:t>𝚽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/>
                            </a:rPr>
                            <m:t>𝚽</m:t>
                          </m:r>
                        </m:e>
                        <m:sup>
                          <m:r>
                            <a:rPr lang="en-US" sz="2000" b="1">
                              <a:latin typeface="Cambria Math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Σ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Σ</m:t>
                      </m:r>
                      <m:r>
                        <a:rPr lang="en-US" sz="2000" b="1">
                          <a:latin typeface="Cambria Math"/>
                        </a:rPr>
                        <m:t>𝚽</m:t>
                      </m:r>
                      <m:r>
                        <a:rPr lang="en-US" sz="2000" b="1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limLow>
                        <m:limLowPr>
                          <m:ctrlPr>
                            <a:rPr lang="en-US" sz="2000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sz="2000" b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/>
                                </a:rPr>
                                <m:t>𝚽</m:t>
                              </m:r>
                            </m:e>
                          </m:groupChr>
                        </m:e>
                        <m:lim>
                          <m:r>
                            <a:rPr lang="en-US" sz="2000" i="1">
                              <a:latin typeface="Cambria Math"/>
                            </a:rPr>
                            <m:t>𝐾</m:t>
                          </m:r>
                        </m:lim>
                      </m:limLow>
                      <m:r>
                        <a:rPr lang="en-US" sz="2000" i="1">
                          <a:latin typeface="Cambria Math"/>
                        </a:rPr>
                        <m:t>𝐵</m:t>
                      </m:r>
                      <m:limLow>
                        <m:limLow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sz="2000" b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/>
                                </a:rPr>
                                <m:t>𝚽</m:t>
                              </m:r>
                            </m:e>
                          </m:groupChr>
                        </m:e>
                        <m:lim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lim>
                      </m:limLow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limLow>
                        <m:limLowPr>
                          <m:ctrlPr>
                            <a:rPr lang="en-US" sz="2000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sz="2000" b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/>
                                </a:rPr>
                                <m:t>𝚽</m:t>
                              </m:r>
                            </m:e>
                          </m:groupChr>
                        </m:e>
                        <m:lim>
                          <m:r>
                            <a:rPr lang="en-US" sz="2000" i="1">
                              <a:latin typeface="Cambria Math"/>
                            </a:rPr>
                            <m:t>𝐾</m:t>
                          </m:r>
                        </m:lim>
                      </m:limLow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𝐾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/>
                            </a:rPr>
                            <m:t>𝚽</m:t>
                          </m:r>
                        </m:e>
                        <m:sup>
                          <m:r>
                            <a:rPr lang="en-US" sz="2000" b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000" b="1">
                          <a:latin typeface="Cambria Math"/>
                        </a:rPr>
                        <m:t>𝚽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/>
                            </a:rPr>
                            <m:t>𝚽</m:t>
                          </m:r>
                        </m:e>
                        <m:sup>
                          <m:r>
                            <a:rPr lang="en-US" sz="2000" b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Σ</m:t>
                      </m:r>
                      <m:acc>
                        <m:accPr>
                          <m:chr m:val="̃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Σ</m:t>
                          </m:r>
                        </m:e>
                      </m:acc>
                      <m:r>
                        <a:rPr lang="en-US" sz="2000" b="1">
                          <a:latin typeface="Cambria Math"/>
                        </a:rPr>
                        <m:t>𝚽</m:t>
                      </m:r>
                      <m:r>
                        <a:rPr lang="en-US" sz="2000" b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</m:den>
                      </m:f>
                      <m:limLow>
                        <m:limLowPr>
                          <m:ctrlPr>
                            <a:rPr lang="en-US" sz="2000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sz="2000" b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/>
                                </a:rPr>
                                <m:t>𝚽</m:t>
                              </m:r>
                            </m:e>
                          </m:groupChr>
                        </m:e>
                        <m:lim>
                          <m:r>
                            <a:rPr lang="en-US" sz="2000" i="1">
                              <a:latin typeface="Cambria Math"/>
                            </a:rPr>
                            <m:t>𝐾</m:t>
                          </m:r>
                        </m:lim>
                      </m:limLow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limLow>
                        <m:limLowPr>
                          <m:ctrlPr>
                            <a:rPr lang="en-US" sz="2000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sz="2000" b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/>
                                </a:rPr>
                                <m:t>𝚽</m:t>
                              </m:r>
                            </m:e>
                          </m:groupChr>
                        </m:e>
                        <m:lim>
                          <m:r>
                            <a:rPr lang="en-US" sz="2000" i="1">
                              <a:latin typeface="Cambria Math"/>
                            </a:rPr>
                            <m:t>𝐾</m:t>
                          </m:r>
                        </m:lim>
                      </m:limLow>
                      <m:r>
                        <a:rPr lang="en-US" sz="2000" i="1">
                          <a:latin typeface="Cambria Math"/>
                        </a:rPr>
                        <m:t>𝐵</m:t>
                      </m:r>
                      <m:limLow>
                        <m:limLowPr>
                          <m:ctrlPr>
                            <a:rPr lang="en-US" sz="2000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sz="2000" b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/>
                                </a:rPr>
                                <m:t>𝚽</m:t>
                              </m:r>
                            </m:e>
                          </m:groupChr>
                        </m:e>
                        <m:lim>
                          <m:r>
                            <a:rPr lang="en-US" sz="2000" i="1">
                              <a:latin typeface="Cambria Math"/>
                            </a:rPr>
                            <m:t>𝐾</m:t>
                          </m:r>
                        </m:lim>
                      </m:limLow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/>
                  <a:t>W</a:t>
                </a:r>
                <a:r>
                  <a:rPr lang="en-US" sz="2000" dirty="0" smtClean="0"/>
                  <a:t>e must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borderBoxPr>
                        <m:e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  <m:r>
                            <a:rPr lang="en-US" sz="2000" i="1">
                              <a:latin typeface="Cambria Math"/>
                            </a:rPr>
                            <m:t>=</m:t>
                          </m:r>
                          <m:r>
                            <a:rPr lang="en-US" sz="2000" i="1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𝐾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borderBox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Therefore, the non-normalized density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𝑋</m:t>
                          </m:r>
                          <m:r>
                            <a:rPr lang="en-US" sz="1600" i="1">
                              <a:latin typeface="Cambria Math"/>
                            </a:rPr>
                            <m:t>|</m:t>
                          </m:r>
                          <m:r>
                            <a:rPr lang="en-US" sz="1600" i="1">
                              <a:latin typeface="Cambria Math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sz="1600" i="1"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i="1">
                          <a:latin typeface="Cambria Math"/>
                        </a:rPr>
                        <m:t>𝐶</m:t>
                      </m:r>
                      <m:func>
                        <m:funcPr>
                          <m:ctrlPr>
                            <a:rPr lang="en-US" sz="16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dirty="0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dirty="0">
                                          <a:latin typeface="Cambria Math"/>
                                        </a:rPr>
                                        <m:t>Φ</m:t>
                                      </m:r>
                                      <m:d>
                                        <m:dPr>
                                          <m:ctrlPr>
                                            <a:rPr lang="en-US" sz="1600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 dirty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1600" i="1" dirty="0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  <m:r>
                                        <a:rPr lang="en-US" sz="1800" b="1">
                                          <a:latin typeface="Cambria Math"/>
                                        </a:rPr>
                                        <m:t>𝚽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b="1">
                                  <a:latin typeface="Cambria Math"/>
                                </a:rPr>
                                <m:t>𝚽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𝐵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>
                                      <a:latin typeface="Cambria Math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sz="1800" b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dirty="0">
                                      <a:latin typeface="Cambria Math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160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dirty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600" i="1" dirty="0"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a:rPr lang="en-US" sz="1800" b="1">
                                      <a:latin typeface="Cambria Math"/>
                                    </a:rPr>
                                    <m:t>𝚽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/>
                                        </a:rPr>
                                        <m:t>𝟏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𝑍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𝑍</m:t>
                              </m:r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</m:t>
                          </m:r>
                          <m:r>
                            <a:rPr lang="en-US" sz="2000" i="1">
                              <a:latin typeface="Cambria Math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2000" i="1" dirty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 dirty="0">
                                              <a:latin typeface="Cambria Math"/>
                                            </a:rPr>
                                            <m:t>𝓴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 dirty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 dirty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den>
                                          </m:f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𝐾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  <m:t>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 dirty="0">
                                          <a:latin typeface="Cambria Math"/>
                                        </a:rPr>
                                        <m:t>𝓴</m:t>
                                      </m:r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 dirty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𝐾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borderBox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I don’t know of a good direct way to 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sz="2000" dirty="0" smtClean="0"/>
                  <a:t>, but we do have a very convenient Monte-Carlo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to approximate it!</a:t>
                </a:r>
                <a:endParaRPr lang="en-US" sz="2000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600" t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5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Gaussians in Feature Space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14400"/>
                <a:ext cx="9144000" cy="16764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(</a:t>
                </a:r>
                <a:r>
                  <a:rPr lang="en-US" sz="2000" u="sng" dirty="0" smtClean="0"/>
                  <a:t>Macready, W. G., “Density Estimation with Mercer Kernels,” NASA Ames Research Center</a:t>
                </a:r>
                <a:r>
                  <a:rPr lang="en-US" sz="2000" dirty="0" smtClean="0"/>
                  <a:t>) presents an EM algorithm for fitting mixtures of Gaussians in nonlinear feature space.</a:t>
                </a:r>
              </a:p>
              <a:p>
                <a:r>
                  <a:rPr lang="en-US" sz="2000" dirty="0" smtClean="0"/>
                  <a:t>The following figure was made using the method described above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𝑚</m:t>
                    </m:r>
                    <m:r>
                      <a:rPr lang="en-US" sz="2000" b="0" i="1" smtClean="0">
                        <a:latin typeface="Cambria Math"/>
                      </a:rPr>
                      <m:t>=100</m:t>
                    </m:r>
                  </m:oMath>
                </a14:m>
                <a:r>
                  <a:rPr lang="en-US" sz="2000" dirty="0" smtClean="0"/>
                  <a:t> points and a 4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order polynomial kernel. The RBF kernel tends to over-fit.</a:t>
                </a:r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14400"/>
                <a:ext cx="9144000" cy="1676400"/>
              </a:xfrm>
              <a:blipFill rotWithShape="1">
                <a:blip r:embed="rId2"/>
                <a:stretch>
                  <a:fillRect l="-533" t="-1818" b="-6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67000"/>
            <a:ext cx="6858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1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Many Avenues for Future 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Use linear models to perform local DMD in identified regions of interest</a:t>
                </a:r>
              </a:p>
              <a:p>
                <a:pPr lvl="1"/>
                <a:r>
                  <a:rPr lang="en-US" dirty="0" smtClean="0"/>
                  <a:t>Spectral analysis is also possible using the kernel model’s </a:t>
                </a:r>
                <a:r>
                  <a:rPr lang="en-US" dirty="0" smtClean="0"/>
                  <a:t>Jacobian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𝜉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Identifying global topological structure</a:t>
                </a:r>
              </a:p>
              <a:p>
                <a:pPr lvl="1"/>
                <a:r>
                  <a:rPr lang="en-US" dirty="0" smtClean="0"/>
                  <a:t>Maximum likelihood model classification partitions the space efficiently </a:t>
                </a:r>
                <a:r>
                  <a:rPr lang="en-US" dirty="0" smtClean="0">
                    <a:sym typeface="Wingdings" panose="05000000000000000000" pitchFamily="2" charset="2"/>
                  </a:rPr>
                  <a:t> Look at Markov transition probabilities between models</a:t>
                </a:r>
              </a:p>
              <a:p>
                <a:pPr lvl="1"/>
                <a:r>
                  <a:rPr lang="en-US" dirty="0" smtClean="0">
                    <a:sym typeface="Wingdings" panose="05000000000000000000" pitchFamily="2" charset="2"/>
                  </a:rPr>
                  <a:t>Patch together Gaussian “pancakes” to study the underlying data manifold  non-parametric manifold </a:t>
                </a:r>
                <a:r>
                  <a:rPr lang="en-US" dirty="0" smtClean="0">
                    <a:sym typeface="Wingdings" panose="05000000000000000000" pitchFamily="2" charset="2"/>
                  </a:rPr>
                  <a:t>learning (look at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Lukaszyk-Karmowski</a:t>
                </a:r>
                <a:r>
                  <a:rPr lang="en-US" dirty="0" smtClean="0">
                    <a:sym typeface="Wingdings" panose="05000000000000000000" pitchFamily="2" charset="2"/>
                  </a:rPr>
                  <a:t> metric)</a:t>
                </a:r>
                <a:endParaRPr lang="en-US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dirty="0" smtClean="0">
                    <a:sym typeface="Wingdings" panose="05000000000000000000" pitchFamily="2" charset="2"/>
                  </a:rPr>
                  <a:t>Help identify periodic orbits, tori, and attractors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  <a:blipFill rotWithShape="1">
                <a:blip r:embed="rId2"/>
                <a:stretch>
                  <a:fillRect l="-1467" t="-2241" r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4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Many Avenues for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Use linear models and conditional probabilities to do state estimation</a:t>
            </a:r>
          </a:p>
          <a:p>
            <a:pPr lvl="1"/>
            <a:r>
              <a:rPr lang="en-US" dirty="0" smtClean="0"/>
              <a:t>Account for noisy observation process</a:t>
            </a:r>
          </a:p>
          <a:p>
            <a:pPr lvl="1"/>
            <a:r>
              <a:rPr lang="en-US" dirty="0" smtClean="0"/>
              <a:t>Develop Kalman filter</a:t>
            </a:r>
          </a:p>
          <a:p>
            <a:r>
              <a:rPr lang="en-US" dirty="0" smtClean="0"/>
              <a:t>Possibility for online formulation</a:t>
            </a:r>
          </a:p>
          <a:p>
            <a:pPr lvl="1"/>
            <a:r>
              <a:rPr lang="en-US" dirty="0" smtClean="0"/>
              <a:t>New data can be used to update models using matrix inversion lemma</a:t>
            </a:r>
          </a:p>
          <a:p>
            <a:pPr lvl="1"/>
            <a:r>
              <a:rPr lang="en-US" dirty="0" smtClean="0"/>
              <a:t>K-means clustering can be performed “greedily”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US" dirty="0" smtClean="0">
                <a:sym typeface="Wingdings" panose="05000000000000000000" pitchFamily="2" charset="2"/>
              </a:rPr>
              <a:t>pplication to streaming DMD</a:t>
            </a:r>
            <a:endParaRPr lang="en-US" dirty="0" smtClean="0"/>
          </a:p>
          <a:p>
            <a:r>
              <a:rPr lang="en-US" dirty="0" smtClean="0"/>
              <a:t>Given that both parts (Regression and Gaussian Mixture fitting) of the maximization step can be </a:t>
            </a:r>
            <a:r>
              <a:rPr lang="en-US" dirty="0" err="1" smtClean="0"/>
              <a:t>kernelized</a:t>
            </a:r>
            <a:r>
              <a:rPr lang="en-US" dirty="0" smtClean="0"/>
              <a:t> suggests that </a:t>
            </a:r>
            <a:r>
              <a:rPr lang="en-US" i="1" dirty="0" smtClean="0"/>
              <a:t>the entire algorithm might be performed in high-dimensional intrinsic space and </a:t>
            </a:r>
            <a:r>
              <a:rPr lang="en-US" i="1" dirty="0" err="1" smtClean="0"/>
              <a:t>kernelized</a:t>
            </a:r>
            <a:r>
              <a:rPr lang="en-US" i="1" dirty="0" smtClean="0"/>
              <a:t>!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Many Avenues for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715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Investigate how the algorithm behaves for high-dimensional systems</a:t>
            </a:r>
          </a:p>
          <a:p>
            <a:pPr lvl="1"/>
            <a:r>
              <a:rPr lang="en-US" dirty="0" smtClean="0"/>
              <a:t>Dealing with degenerate Gaussians and dynamics</a:t>
            </a:r>
          </a:p>
          <a:p>
            <a:pPr lvl="1"/>
            <a:r>
              <a:rPr lang="en-US" dirty="0" smtClean="0"/>
              <a:t>Learning data manifold and locally projecting onto it</a:t>
            </a:r>
          </a:p>
          <a:p>
            <a:pPr lvl="1"/>
            <a:r>
              <a:rPr lang="en-US" dirty="0" smtClean="0"/>
              <a:t>Investigate dimensionality reduction (kernel PCA or </a:t>
            </a:r>
            <a:r>
              <a:rPr lang="en-US" dirty="0" err="1"/>
              <a:t>a</a:t>
            </a:r>
            <a:r>
              <a:rPr lang="en-US" dirty="0" err="1" smtClean="0"/>
              <a:t>utoencode</a:t>
            </a:r>
            <a:r>
              <a:rPr lang="en-US" dirty="0" err="1" smtClean="0"/>
              <a:t>r</a:t>
            </a:r>
            <a:r>
              <a:rPr lang="en-US" dirty="0" smtClean="0"/>
              <a:t>) prior to </a:t>
            </a:r>
            <a:r>
              <a:rPr lang="en-US" dirty="0" smtClean="0"/>
              <a:t>model fitting</a:t>
            </a:r>
          </a:p>
          <a:p>
            <a:r>
              <a:rPr lang="en-US" dirty="0" smtClean="0"/>
              <a:t>Continuous reconstruction of the model estimates also require further investigation</a:t>
            </a:r>
          </a:p>
          <a:p>
            <a:pPr lvl="1"/>
            <a:r>
              <a:rPr lang="en-US" dirty="0" smtClean="0"/>
              <a:t>Need some kind of probability-weighted smooth interpolation</a:t>
            </a:r>
          </a:p>
          <a:p>
            <a:r>
              <a:rPr lang="en-US" dirty="0" smtClean="0"/>
              <a:t>Implementation note: Since each model in the Maximization step is fit independently, the algorithm may be executed in parallel.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0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Problem Setup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Suppose we wish to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𝑥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𝑦</m:t>
                    </m:r>
                    <m:r>
                      <a:rPr lang="en-US" b="0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𝑢</m:t>
                    </m:r>
                    <m:r>
                      <a:rPr lang="en-US" b="0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dirty="0" smtClean="0"/>
                  <a:t> with training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/>
                  <a:t>Introduce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models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𝑴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sub>
                                      <m:sup/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sub>
                                      <m:sup/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 smtClean="0"/>
                  <a:t> of the form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𝑌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</a:rPr>
                        <m:t>, 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</a:rPr>
                        <m:t>~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latin typeface="Cambria Math"/>
                        </a:rPr>
                        <m:t>𝒩</m:t>
                      </m:r>
                      <m:d>
                        <m:d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0</m:t>
                              </m:r>
                            </m:e>
                          </m:bar>
                          <m:r>
                            <a:rPr lang="en-US" b="0" i="1" dirty="0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Introduce latent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𝑍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1,…,</m:t>
                        </m:r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 smtClean="0"/>
                  <a:t> indicating the model. The prior probabilities are assumed to be “</a:t>
                </a:r>
                <a:r>
                  <a:rPr lang="en-US" dirty="0" err="1" smtClean="0"/>
                  <a:t>Multinoulli</a:t>
                </a:r>
                <a:r>
                  <a:rPr lang="en-US" dirty="0" smtClean="0"/>
                  <a:t>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Define posterior probabilities of the Gaussian mixture:</a:t>
                </a:r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Infer conditional model probabilities using Bayes’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  <a:blipFill rotWithShape="1">
                <a:blip r:embed="rId2"/>
                <a:stretch>
                  <a:fillRect l="-933" t="-1921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3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Problem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23925"/>
            <a:ext cx="8839200" cy="56673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895600" y="1066800"/>
            <a:ext cx="3581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3352800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352800"/>
                <a:ext cx="430374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26124" y="624840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124" y="6248400"/>
                <a:ext cx="426399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2971800" y="4648200"/>
            <a:ext cx="3411699" cy="1325398"/>
          </a:xfrm>
          <a:custGeom>
            <a:avLst/>
            <a:gdLst>
              <a:gd name="connsiteX0" fmla="*/ 0 w 6800850"/>
              <a:gd name="connsiteY0" fmla="*/ 2468399 h 2468399"/>
              <a:gd name="connsiteX1" fmla="*/ 695325 w 6800850"/>
              <a:gd name="connsiteY1" fmla="*/ 2411249 h 2468399"/>
              <a:gd name="connsiteX2" fmla="*/ 1314450 w 6800850"/>
              <a:gd name="connsiteY2" fmla="*/ 2211224 h 2468399"/>
              <a:gd name="connsiteX3" fmla="*/ 1905000 w 6800850"/>
              <a:gd name="connsiteY3" fmla="*/ 1677824 h 2468399"/>
              <a:gd name="connsiteX4" fmla="*/ 2466975 w 6800850"/>
              <a:gd name="connsiteY4" fmla="*/ 868199 h 2468399"/>
              <a:gd name="connsiteX5" fmla="*/ 2819400 w 6800850"/>
              <a:gd name="connsiteY5" fmla="*/ 372899 h 2468399"/>
              <a:gd name="connsiteX6" fmla="*/ 3171825 w 6800850"/>
              <a:gd name="connsiteY6" fmla="*/ 49049 h 2468399"/>
              <a:gd name="connsiteX7" fmla="*/ 3390900 w 6800850"/>
              <a:gd name="connsiteY7" fmla="*/ 1424 h 2468399"/>
              <a:gd name="connsiteX8" fmla="*/ 3600450 w 6800850"/>
              <a:gd name="connsiteY8" fmla="*/ 49049 h 2468399"/>
              <a:gd name="connsiteX9" fmla="*/ 3876675 w 6800850"/>
              <a:gd name="connsiteY9" fmla="*/ 258599 h 2468399"/>
              <a:gd name="connsiteX10" fmla="*/ 4200525 w 6800850"/>
              <a:gd name="connsiteY10" fmla="*/ 687224 h 2468399"/>
              <a:gd name="connsiteX11" fmla="*/ 4638675 w 6800850"/>
              <a:gd name="connsiteY11" fmla="*/ 1353974 h 2468399"/>
              <a:gd name="connsiteX12" fmla="*/ 5191125 w 6800850"/>
              <a:gd name="connsiteY12" fmla="*/ 2011199 h 2468399"/>
              <a:gd name="connsiteX13" fmla="*/ 5800725 w 6800850"/>
              <a:gd name="connsiteY13" fmla="*/ 2344574 h 2468399"/>
              <a:gd name="connsiteX14" fmla="*/ 6324600 w 6800850"/>
              <a:gd name="connsiteY14" fmla="*/ 2439824 h 2468399"/>
              <a:gd name="connsiteX15" fmla="*/ 6800850 w 6800850"/>
              <a:gd name="connsiteY15" fmla="*/ 2468399 h 246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00850" h="2468399">
                <a:moveTo>
                  <a:pt x="0" y="2468399"/>
                </a:moveTo>
                <a:cubicBezTo>
                  <a:pt x="238125" y="2461255"/>
                  <a:pt x="476250" y="2454111"/>
                  <a:pt x="695325" y="2411249"/>
                </a:cubicBezTo>
                <a:cubicBezTo>
                  <a:pt x="914400" y="2368386"/>
                  <a:pt x="1112838" y="2333461"/>
                  <a:pt x="1314450" y="2211224"/>
                </a:cubicBezTo>
                <a:cubicBezTo>
                  <a:pt x="1516062" y="2088987"/>
                  <a:pt x="1712913" y="1901661"/>
                  <a:pt x="1905000" y="1677824"/>
                </a:cubicBezTo>
                <a:cubicBezTo>
                  <a:pt x="2097087" y="1453987"/>
                  <a:pt x="2314575" y="1085686"/>
                  <a:pt x="2466975" y="868199"/>
                </a:cubicBezTo>
                <a:cubicBezTo>
                  <a:pt x="2619375" y="650712"/>
                  <a:pt x="2701925" y="509424"/>
                  <a:pt x="2819400" y="372899"/>
                </a:cubicBezTo>
                <a:cubicBezTo>
                  <a:pt x="2936875" y="236374"/>
                  <a:pt x="3076575" y="110961"/>
                  <a:pt x="3171825" y="49049"/>
                </a:cubicBezTo>
                <a:cubicBezTo>
                  <a:pt x="3267075" y="-12863"/>
                  <a:pt x="3319463" y="1424"/>
                  <a:pt x="3390900" y="1424"/>
                </a:cubicBezTo>
                <a:cubicBezTo>
                  <a:pt x="3462337" y="1424"/>
                  <a:pt x="3519488" y="6187"/>
                  <a:pt x="3600450" y="49049"/>
                </a:cubicBezTo>
                <a:cubicBezTo>
                  <a:pt x="3681412" y="91911"/>
                  <a:pt x="3776663" y="152237"/>
                  <a:pt x="3876675" y="258599"/>
                </a:cubicBezTo>
                <a:cubicBezTo>
                  <a:pt x="3976687" y="364961"/>
                  <a:pt x="4073525" y="504662"/>
                  <a:pt x="4200525" y="687224"/>
                </a:cubicBezTo>
                <a:cubicBezTo>
                  <a:pt x="4327525" y="869786"/>
                  <a:pt x="4473575" y="1133312"/>
                  <a:pt x="4638675" y="1353974"/>
                </a:cubicBezTo>
                <a:cubicBezTo>
                  <a:pt x="4803775" y="1574636"/>
                  <a:pt x="4997450" y="1846099"/>
                  <a:pt x="5191125" y="2011199"/>
                </a:cubicBezTo>
                <a:cubicBezTo>
                  <a:pt x="5384800" y="2176299"/>
                  <a:pt x="5611812" y="2273136"/>
                  <a:pt x="5800725" y="2344574"/>
                </a:cubicBezTo>
                <a:cubicBezTo>
                  <a:pt x="5989638" y="2416012"/>
                  <a:pt x="6157913" y="2419187"/>
                  <a:pt x="6324600" y="2439824"/>
                </a:cubicBezTo>
                <a:cubicBezTo>
                  <a:pt x="6491287" y="2460461"/>
                  <a:pt x="6646068" y="2464430"/>
                  <a:pt x="6800850" y="2468399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075076" y="3429000"/>
            <a:ext cx="1935324" cy="2520786"/>
          </a:xfrm>
          <a:custGeom>
            <a:avLst/>
            <a:gdLst>
              <a:gd name="connsiteX0" fmla="*/ 0 w 6800850"/>
              <a:gd name="connsiteY0" fmla="*/ 2468399 h 2468399"/>
              <a:gd name="connsiteX1" fmla="*/ 695325 w 6800850"/>
              <a:gd name="connsiteY1" fmla="*/ 2411249 h 2468399"/>
              <a:gd name="connsiteX2" fmla="*/ 1314450 w 6800850"/>
              <a:gd name="connsiteY2" fmla="*/ 2211224 h 2468399"/>
              <a:gd name="connsiteX3" fmla="*/ 1905000 w 6800850"/>
              <a:gd name="connsiteY3" fmla="*/ 1677824 h 2468399"/>
              <a:gd name="connsiteX4" fmla="*/ 2466975 w 6800850"/>
              <a:gd name="connsiteY4" fmla="*/ 868199 h 2468399"/>
              <a:gd name="connsiteX5" fmla="*/ 2819400 w 6800850"/>
              <a:gd name="connsiteY5" fmla="*/ 372899 h 2468399"/>
              <a:gd name="connsiteX6" fmla="*/ 3171825 w 6800850"/>
              <a:gd name="connsiteY6" fmla="*/ 49049 h 2468399"/>
              <a:gd name="connsiteX7" fmla="*/ 3390900 w 6800850"/>
              <a:gd name="connsiteY7" fmla="*/ 1424 h 2468399"/>
              <a:gd name="connsiteX8" fmla="*/ 3600450 w 6800850"/>
              <a:gd name="connsiteY8" fmla="*/ 49049 h 2468399"/>
              <a:gd name="connsiteX9" fmla="*/ 3876675 w 6800850"/>
              <a:gd name="connsiteY9" fmla="*/ 258599 h 2468399"/>
              <a:gd name="connsiteX10" fmla="*/ 4200525 w 6800850"/>
              <a:gd name="connsiteY10" fmla="*/ 687224 h 2468399"/>
              <a:gd name="connsiteX11" fmla="*/ 4638675 w 6800850"/>
              <a:gd name="connsiteY11" fmla="*/ 1353974 h 2468399"/>
              <a:gd name="connsiteX12" fmla="*/ 5191125 w 6800850"/>
              <a:gd name="connsiteY12" fmla="*/ 2011199 h 2468399"/>
              <a:gd name="connsiteX13" fmla="*/ 5800725 w 6800850"/>
              <a:gd name="connsiteY13" fmla="*/ 2344574 h 2468399"/>
              <a:gd name="connsiteX14" fmla="*/ 6324600 w 6800850"/>
              <a:gd name="connsiteY14" fmla="*/ 2439824 h 2468399"/>
              <a:gd name="connsiteX15" fmla="*/ 6800850 w 6800850"/>
              <a:gd name="connsiteY15" fmla="*/ 2468399 h 246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00850" h="2468399">
                <a:moveTo>
                  <a:pt x="0" y="2468399"/>
                </a:moveTo>
                <a:cubicBezTo>
                  <a:pt x="238125" y="2461255"/>
                  <a:pt x="476250" y="2454111"/>
                  <a:pt x="695325" y="2411249"/>
                </a:cubicBezTo>
                <a:cubicBezTo>
                  <a:pt x="914400" y="2368386"/>
                  <a:pt x="1112838" y="2333461"/>
                  <a:pt x="1314450" y="2211224"/>
                </a:cubicBezTo>
                <a:cubicBezTo>
                  <a:pt x="1516062" y="2088987"/>
                  <a:pt x="1712913" y="1901661"/>
                  <a:pt x="1905000" y="1677824"/>
                </a:cubicBezTo>
                <a:cubicBezTo>
                  <a:pt x="2097087" y="1453987"/>
                  <a:pt x="2314575" y="1085686"/>
                  <a:pt x="2466975" y="868199"/>
                </a:cubicBezTo>
                <a:cubicBezTo>
                  <a:pt x="2619375" y="650712"/>
                  <a:pt x="2701925" y="509424"/>
                  <a:pt x="2819400" y="372899"/>
                </a:cubicBezTo>
                <a:cubicBezTo>
                  <a:pt x="2936875" y="236374"/>
                  <a:pt x="3076575" y="110961"/>
                  <a:pt x="3171825" y="49049"/>
                </a:cubicBezTo>
                <a:cubicBezTo>
                  <a:pt x="3267075" y="-12863"/>
                  <a:pt x="3319463" y="1424"/>
                  <a:pt x="3390900" y="1424"/>
                </a:cubicBezTo>
                <a:cubicBezTo>
                  <a:pt x="3462337" y="1424"/>
                  <a:pt x="3519488" y="6187"/>
                  <a:pt x="3600450" y="49049"/>
                </a:cubicBezTo>
                <a:cubicBezTo>
                  <a:pt x="3681412" y="91911"/>
                  <a:pt x="3776663" y="152237"/>
                  <a:pt x="3876675" y="258599"/>
                </a:cubicBezTo>
                <a:cubicBezTo>
                  <a:pt x="3976687" y="364961"/>
                  <a:pt x="4073525" y="504662"/>
                  <a:pt x="4200525" y="687224"/>
                </a:cubicBezTo>
                <a:cubicBezTo>
                  <a:pt x="4327525" y="869786"/>
                  <a:pt x="4473575" y="1133312"/>
                  <a:pt x="4638675" y="1353974"/>
                </a:cubicBezTo>
                <a:cubicBezTo>
                  <a:pt x="4803775" y="1574636"/>
                  <a:pt x="4997450" y="1846099"/>
                  <a:pt x="5191125" y="2011199"/>
                </a:cubicBezTo>
                <a:cubicBezTo>
                  <a:pt x="5384800" y="2176299"/>
                  <a:pt x="5611812" y="2273136"/>
                  <a:pt x="5800725" y="2344574"/>
                </a:cubicBezTo>
                <a:cubicBezTo>
                  <a:pt x="5989638" y="2416012"/>
                  <a:pt x="6157913" y="2419187"/>
                  <a:pt x="6324600" y="2439824"/>
                </a:cubicBezTo>
                <a:cubicBezTo>
                  <a:pt x="6491287" y="2460461"/>
                  <a:pt x="6646068" y="2464430"/>
                  <a:pt x="6800850" y="2468399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037101" y="4114800"/>
            <a:ext cx="2725899" cy="1858798"/>
          </a:xfrm>
          <a:custGeom>
            <a:avLst/>
            <a:gdLst>
              <a:gd name="connsiteX0" fmla="*/ 0 w 6800850"/>
              <a:gd name="connsiteY0" fmla="*/ 2468399 h 2468399"/>
              <a:gd name="connsiteX1" fmla="*/ 695325 w 6800850"/>
              <a:gd name="connsiteY1" fmla="*/ 2411249 h 2468399"/>
              <a:gd name="connsiteX2" fmla="*/ 1314450 w 6800850"/>
              <a:gd name="connsiteY2" fmla="*/ 2211224 h 2468399"/>
              <a:gd name="connsiteX3" fmla="*/ 1905000 w 6800850"/>
              <a:gd name="connsiteY3" fmla="*/ 1677824 h 2468399"/>
              <a:gd name="connsiteX4" fmla="*/ 2466975 w 6800850"/>
              <a:gd name="connsiteY4" fmla="*/ 868199 h 2468399"/>
              <a:gd name="connsiteX5" fmla="*/ 2819400 w 6800850"/>
              <a:gd name="connsiteY5" fmla="*/ 372899 h 2468399"/>
              <a:gd name="connsiteX6" fmla="*/ 3171825 w 6800850"/>
              <a:gd name="connsiteY6" fmla="*/ 49049 h 2468399"/>
              <a:gd name="connsiteX7" fmla="*/ 3390900 w 6800850"/>
              <a:gd name="connsiteY7" fmla="*/ 1424 h 2468399"/>
              <a:gd name="connsiteX8" fmla="*/ 3600450 w 6800850"/>
              <a:gd name="connsiteY8" fmla="*/ 49049 h 2468399"/>
              <a:gd name="connsiteX9" fmla="*/ 3876675 w 6800850"/>
              <a:gd name="connsiteY9" fmla="*/ 258599 h 2468399"/>
              <a:gd name="connsiteX10" fmla="*/ 4200525 w 6800850"/>
              <a:gd name="connsiteY10" fmla="*/ 687224 h 2468399"/>
              <a:gd name="connsiteX11" fmla="*/ 4638675 w 6800850"/>
              <a:gd name="connsiteY11" fmla="*/ 1353974 h 2468399"/>
              <a:gd name="connsiteX12" fmla="*/ 5191125 w 6800850"/>
              <a:gd name="connsiteY12" fmla="*/ 2011199 h 2468399"/>
              <a:gd name="connsiteX13" fmla="*/ 5800725 w 6800850"/>
              <a:gd name="connsiteY13" fmla="*/ 2344574 h 2468399"/>
              <a:gd name="connsiteX14" fmla="*/ 6324600 w 6800850"/>
              <a:gd name="connsiteY14" fmla="*/ 2439824 h 2468399"/>
              <a:gd name="connsiteX15" fmla="*/ 6800850 w 6800850"/>
              <a:gd name="connsiteY15" fmla="*/ 2468399 h 246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00850" h="2468399">
                <a:moveTo>
                  <a:pt x="0" y="2468399"/>
                </a:moveTo>
                <a:cubicBezTo>
                  <a:pt x="238125" y="2461255"/>
                  <a:pt x="476250" y="2454111"/>
                  <a:pt x="695325" y="2411249"/>
                </a:cubicBezTo>
                <a:cubicBezTo>
                  <a:pt x="914400" y="2368386"/>
                  <a:pt x="1112838" y="2333461"/>
                  <a:pt x="1314450" y="2211224"/>
                </a:cubicBezTo>
                <a:cubicBezTo>
                  <a:pt x="1516062" y="2088987"/>
                  <a:pt x="1712913" y="1901661"/>
                  <a:pt x="1905000" y="1677824"/>
                </a:cubicBezTo>
                <a:cubicBezTo>
                  <a:pt x="2097087" y="1453987"/>
                  <a:pt x="2314575" y="1085686"/>
                  <a:pt x="2466975" y="868199"/>
                </a:cubicBezTo>
                <a:cubicBezTo>
                  <a:pt x="2619375" y="650712"/>
                  <a:pt x="2701925" y="509424"/>
                  <a:pt x="2819400" y="372899"/>
                </a:cubicBezTo>
                <a:cubicBezTo>
                  <a:pt x="2936875" y="236374"/>
                  <a:pt x="3076575" y="110961"/>
                  <a:pt x="3171825" y="49049"/>
                </a:cubicBezTo>
                <a:cubicBezTo>
                  <a:pt x="3267075" y="-12863"/>
                  <a:pt x="3319463" y="1424"/>
                  <a:pt x="3390900" y="1424"/>
                </a:cubicBezTo>
                <a:cubicBezTo>
                  <a:pt x="3462337" y="1424"/>
                  <a:pt x="3519488" y="6187"/>
                  <a:pt x="3600450" y="49049"/>
                </a:cubicBezTo>
                <a:cubicBezTo>
                  <a:pt x="3681412" y="91911"/>
                  <a:pt x="3776663" y="152237"/>
                  <a:pt x="3876675" y="258599"/>
                </a:cubicBezTo>
                <a:cubicBezTo>
                  <a:pt x="3976687" y="364961"/>
                  <a:pt x="4073525" y="504662"/>
                  <a:pt x="4200525" y="687224"/>
                </a:cubicBezTo>
                <a:cubicBezTo>
                  <a:pt x="4327525" y="869786"/>
                  <a:pt x="4473575" y="1133312"/>
                  <a:pt x="4638675" y="1353974"/>
                </a:cubicBezTo>
                <a:cubicBezTo>
                  <a:pt x="4803775" y="1574636"/>
                  <a:pt x="4997450" y="1846099"/>
                  <a:pt x="5191125" y="2011199"/>
                </a:cubicBezTo>
                <a:cubicBezTo>
                  <a:pt x="5384800" y="2176299"/>
                  <a:pt x="5611812" y="2273136"/>
                  <a:pt x="5800725" y="2344574"/>
                </a:cubicBezTo>
                <a:cubicBezTo>
                  <a:pt x="5989638" y="2416012"/>
                  <a:pt x="6157913" y="2419187"/>
                  <a:pt x="6324600" y="2439824"/>
                </a:cubicBezTo>
                <a:cubicBezTo>
                  <a:pt x="6491287" y="2460461"/>
                  <a:pt x="6646068" y="2464430"/>
                  <a:pt x="6800850" y="246839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33400" y="4114800"/>
            <a:ext cx="2725899" cy="1858798"/>
          </a:xfrm>
          <a:custGeom>
            <a:avLst/>
            <a:gdLst>
              <a:gd name="connsiteX0" fmla="*/ 0 w 6800850"/>
              <a:gd name="connsiteY0" fmla="*/ 2468399 h 2468399"/>
              <a:gd name="connsiteX1" fmla="*/ 695325 w 6800850"/>
              <a:gd name="connsiteY1" fmla="*/ 2411249 h 2468399"/>
              <a:gd name="connsiteX2" fmla="*/ 1314450 w 6800850"/>
              <a:gd name="connsiteY2" fmla="*/ 2211224 h 2468399"/>
              <a:gd name="connsiteX3" fmla="*/ 1905000 w 6800850"/>
              <a:gd name="connsiteY3" fmla="*/ 1677824 h 2468399"/>
              <a:gd name="connsiteX4" fmla="*/ 2466975 w 6800850"/>
              <a:gd name="connsiteY4" fmla="*/ 868199 h 2468399"/>
              <a:gd name="connsiteX5" fmla="*/ 2819400 w 6800850"/>
              <a:gd name="connsiteY5" fmla="*/ 372899 h 2468399"/>
              <a:gd name="connsiteX6" fmla="*/ 3171825 w 6800850"/>
              <a:gd name="connsiteY6" fmla="*/ 49049 h 2468399"/>
              <a:gd name="connsiteX7" fmla="*/ 3390900 w 6800850"/>
              <a:gd name="connsiteY7" fmla="*/ 1424 h 2468399"/>
              <a:gd name="connsiteX8" fmla="*/ 3600450 w 6800850"/>
              <a:gd name="connsiteY8" fmla="*/ 49049 h 2468399"/>
              <a:gd name="connsiteX9" fmla="*/ 3876675 w 6800850"/>
              <a:gd name="connsiteY9" fmla="*/ 258599 h 2468399"/>
              <a:gd name="connsiteX10" fmla="*/ 4200525 w 6800850"/>
              <a:gd name="connsiteY10" fmla="*/ 687224 h 2468399"/>
              <a:gd name="connsiteX11" fmla="*/ 4638675 w 6800850"/>
              <a:gd name="connsiteY11" fmla="*/ 1353974 h 2468399"/>
              <a:gd name="connsiteX12" fmla="*/ 5191125 w 6800850"/>
              <a:gd name="connsiteY12" fmla="*/ 2011199 h 2468399"/>
              <a:gd name="connsiteX13" fmla="*/ 5800725 w 6800850"/>
              <a:gd name="connsiteY13" fmla="*/ 2344574 h 2468399"/>
              <a:gd name="connsiteX14" fmla="*/ 6324600 w 6800850"/>
              <a:gd name="connsiteY14" fmla="*/ 2439824 h 2468399"/>
              <a:gd name="connsiteX15" fmla="*/ 6800850 w 6800850"/>
              <a:gd name="connsiteY15" fmla="*/ 2468399 h 246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00850" h="2468399">
                <a:moveTo>
                  <a:pt x="0" y="2468399"/>
                </a:moveTo>
                <a:cubicBezTo>
                  <a:pt x="238125" y="2461255"/>
                  <a:pt x="476250" y="2454111"/>
                  <a:pt x="695325" y="2411249"/>
                </a:cubicBezTo>
                <a:cubicBezTo>
                  <a:pt x="914400" y="2368386"/>
                  <a:pt x="1112838" y="2333461"/>
                  <a:pt x="1314450" y="2211224"/>
                </a:cubicBezTo>
                <a:cubicBezTo>
                  <a:pt x="1516062" y="2088987"/>
                  <a:pt x="1712913" y="1901661"/>
                  <a:pt x="1905000" y="1677824"/>
                </a:cubicBezTo>
                <a:cubicBezTo>
                  <a:pt x="2097087" y="1453987"/>
                  <a:pt x="2314575" y="1085686"/>
                  <a:pt x="2466975" y="868199"/>
                </a:cubicBezTo>
                <a:cubicBezTo>
                  <a:pt x="2619375" y="650712"/>
                  <a:pt x="2701925" y="509424"/>
                  <a:pt x="2819400" y="372899"/>
                </a:cubicBezTo>
                <a:cubicBezTo>
                  <a:pt x="2936875" y="236374"/>
                  <a:pt x="3076575" y="110961"/>
                  <a:pt x="3171825" y="49049"/>
                </a:cubicBezTo>
                <a:cubicBezTo>
                  <a:pt x="3267075" y="-12863"/>
                  <a:pt x="3319463" y="1424"/>
                  <a:pt x="3390900" y="1424"/>
                </a:cubicBezTo>
                <a:cubicBezTo>
                  <a:pt x="3462337" y="1424"/>
                  <a:pt x="3519488" y="6187"/>
                  <a:pt x="3600450" y="49049"/>
                </a:cubicBezTo>
                <a:cubicBezTo>
                  <a:pt x="3681412" y="91911"/>
                  <a:pt x="3776663" y="152237"/>
                  <a:pt x="3876675" y="258599"/>
                </a:cubicBezTo>
                <a:cubicBezTo>
                  <a:pt x="3976687" y="364961"/>
                  <a:pt x="4073525" y="504662"/>
                  <a:pt x="4200525" y="687224"/>
                </a:cubicBezTo>
                <a:cubicBezTo>
                  <a:pt x="4327525" y="869786"/>
                  <a:pt x="4473575" y="1133312"/>
                  <a:pt x="4638675" y="1353974"/>
                </a:cubicBezTo>
                <a:cubicBezTo>
                  <a:pt x="4803775" y="1574636"/>
                  <a:pt x="4997450" y="1846099"/>
                  <a:pt x="5191125" y="2011199"/>
                </a:cubicBezTo>
                <a:cubicBezTo>
                  <a:pt x="5384800" y="2176299"/>
                  <a:pt x="5611812" y="2273136"/>
                  <a:pt x="5800725" y="2344574"/>
                </a:cubicBezTo>
                <a:cubicBezTo>
                  <a:pt x="5989638" y="2416012"/>
                  <a:pt x="6157913" y="2419187"/>
                  <a:pt x="6324600" y="2439824"/>
                </a:cubicBezTo>
                <a:cubicBezTo>
                  <a:pt x="6491287" y="2460461"/>
                  <a:pt x="6646068" y="2464430"/>
                  <a:pt x="6800850" y="2468399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09800" y="3429000"/>
            <a:ext cx="1935324" cy="2520786"/>
          </a:xfrm>
          <a:custGeom>
            <a:avLst/>
            <a:gdLst>
              <a:gd name="connsiteX0" fmla="*/ 0 w 6800850"/>
              <a:gd name="connsiteY0" fmla="*/ 2468399 h 2468399"/>
              <a:gd name="connsiteX1" fmla="*/ 695325 w 6800850"/>
              <a:gd name="connsiteY1" fmla="*/ 2411249 h 2468399"/>
              <a:gd name="connsiteX2" fmla="*/ 1314450 w 6800850"/>
              <a:gd name="connsiteY2" fmla="*/ 2211224 h 2468399"/>
              <a:gd name="connsiteX3" fmla="*/ 1905000 w 6800850"/>
              <a:gd name="connsiteY3" fmla="*/ 1677824 h 2468399"/>
              <a:gd name="connsiteX4" fmla="*/ 2466975 w 6800850"/>
              <a:gd name="connsiteY4" fmla="*/ 868199 h 2468399"/>
              <a:gd name="connsiteX5" fmla="*/ 2819400 w 6800850"/>
              <a:gd name="connsiteY5" fmla="*/ 372899 h 2468399"/>
              <a:gd name="connsiteX6" fmla="*/ 3171825 w 6800850"/>
              <a:gd name="connsiteY6" fmla="*/ 49049 h 2468399"/>
              <a:gd name="connsiteX7" fmla="*/ 3390900 w 6800850"/>
              <a:gd name="connsiteY7" fmla="*/ 1424 h 2468399"/>
              <a:gd name="connsiteX8" fmla="*/ 3600450 w 6800850"/>
              <a:gd name="connsiteY8" fmla="*/ 49049 h 2468399"/>
              <a:gd name="connsiteX9" fmla="*/ 3876675 w 6800850"/>
              <a:gd name="connsiteY9" fmla="*/ 258599 h 2468399"/>
              <a:gd name="connsiteX10" fmla="*/ 4200525 w 6800850"/>
              <a:gd name="connsiteY10" fmla="*/ 687224 h 2468399"/>
              <a:gd name="connsiteX11" fmla="*/ 4638675 w 6800850"/>
              <a:gd name="connsiteY11" fmla="*/ 1353974 h 2468399"/>
              <a:gd name="connsiteX12" fmla="*/ 5191125 w 6800850"/>
              <a:gd name="connsiteY12" fmla="*/ 2011199 h 2468399"/>
              <a:gd name="connsiteX13" fmla="*/ 5800725 w 6800850"/>
              <a:gd name="connsiteY13" fmla="*/ 2344574 h 2468399"/>
              <a:gd name="connsiteX14" fmla="*/ 6324600 w 6800850"/>
              <a:gd name="connsiteY14" fmla="*/ 2439824 h 2468399"/>
              <a:gd name="connsiteX15" fmla="*/ 6800850 w 6800850"/>
              <a:gd name="connsiteY15" fmla="*/ 2468399 h 246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00850" h="2468399">
                <a:moveTo>
                  <a:pt x="0" y="2468399"/>
                </a:moveTo>
                <a:cubicBezTo>
                  <a:pt x="238125" y="2461255"/>
                  <a:pt x="476250" y="2454111"/>
                  <a:pt x="695325" y="2411249"/>
                </a:cubicBezTo>
                <a:cubicBezTo>
                  <a:pt x="914400" y="2368386"/>
                  <a:pt x="1112838" y="2333461"/>
                  <a:pt x="1314450" y="2211224"/>
                </a:cubicBezTo>
                <a:cubicBezTo>
                  <a:pt x="1516062" y="2088987"/>
                  <a:pt x="1712913" y="1901661"/>
                  <a:pt x="1905000" y="1677824"/>
                </a:cubicBezTo>
                <a:cubicBezTo>
                  <a:pt x="2097087" y="1453987"/>
                  <a:pt x="2314575" y="1085686"/>
                  <a:pt x="2466975" y="868199"/>
                </a:cubicBezTo>
                <a:cubicBezTo>
                  <a:pt x="2619375" y="650712"/>
                  <a:pt x="2701925" y="509424"/>
                  <a:pt x="2819400" y="372899"/>
                </a:cubicBezTo>
                <a:cubicBezTo>
                  <a:pt x="2936875" y="236374"/>
                  <a:pt x="3076575" y="110961"/>
                  <a:pt x="3171825" y="49049"/>
                </a:cubicBezTo>
                <a:cubicBezTo>
                  <a:pt x="3267075" y="-12863"/>
                  <a:pt x="3319463" y="1424"/>
                  <a:pt x="3390900" y="1424"/>
                </a:cubicBezTo>
                <a:cubicBezTo>
                  <a:pt x="3462337" y="1424"/>
                  <a:pt x="3519488" y="6187"/>
                  <a:pt x="3600450" y="49049"/>
                </a:cubicBezTo>
                <a:cubicBezTo>
                  <a:pt x="3681412" y="91911"/>
                  <a:pt x="3776663" y="152237"/>
                  <a:pt x="3876675" y="258599"/>
                </a:cubicBezTo>
                <a:cubicBezTo>
                  <a:pt x="3976687" y="364961"/>
                  <a:pt x="4073525" y="504662"/>
                  <a:pt x="4200525" y="687224"/>
                </a:cubicBezTo>
                <a:cubicBezTo>
                  <a:pt x="4327525" y="869786"/>
                  <a:pt x="4473575" y="1133312"/>
                  <a:pt x="4638675" y="1353974"/>
                </a:cubicBezTo>
                <a:cubicBezTo>
                  <a:pt x="4803775" y="1574636"/>
                  <a:pt x="4997450" y="1846099"/>
                  <a:pt x="5191125" y="2011199"/>
                </a:cubicBezTo>
                <a:cubicBezTo>
                  <a:pt x="5384800" y="2176299"/>
                  <a:pt x="5611812" y="2273136"/>
                  <a:pt x="5800725" y="2344574"/>
                </a:cubicBezTo>
                <a:cubicBezTo>
                  <a:pt x="5989638" y="2416012"/>
                  <a:pt x="6157913" y="2419187"/>
                  <a:pt x="6324600" y="2439824"/>
                </a:cubicBezTo>
                <a:cubicBezTo>
                  <a:pt x="6491287" y="2460461"/>
                  <a:pt x="6646068" y="2464430"/>
                  <a:pt x="6800850" y="2468399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47800" y="1524000"/>
                <a:ext cx="2261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524000"/>
                <a:ext cx="2261517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4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47800" y="2152650"/>
                <a:ext cx="3492046" cy="517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152650"/>
                <a:ext cx="3492046" cy="51725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56388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Likelihood function based on joint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/>
                  <a:t> is number of training points)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𝑚𝑜𝑑𝑒𝑙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𝑴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Training on log likelihood is equivalent to minimizing 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b="1" i="1">
                                      <a:latin typeface="Cambria Math"/>
                                    </a:rPr>
                                    <m:t>𝑴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b="1" i="1">
                                      <a:latin typeface="Cambria Math"/>
                                    </a:rPr>
                                    <m:t>𝑴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Condition on latent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𝑍</m:t>
                    </m:r>
                  </m:oMath>
                </a14:m>
                <a:r>
                  <a:rPr lang="en-US" dirty="0" smtClean="0"/>
                  <a:t> and use total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is number of models)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;</m:t>
                          </m:r>
                          <m:r>
                            <a:rPr lang="en-US" b="1" i="1">
                              <a:latin typeface="Cambria Math"/>
                            </a:rPr>
                            <m:t>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Chain rule for conditional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;</m:t>
                          </m:r>
                          <m:r>
                            <a:rPr lang="en-US" b="1" i="1">
                              <a:latin typeface="Cambria Math"/>
                            </a:rPr>
                            <m:t>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;</m:t>
                          </m:r>
                          <m:r>
                            <a:rPr lang="en-US" b="1" i="1">
                              <a:latin typeface="Cambria Math"/>
                            </a:rPr>
                            <m:t>𝑴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5638800"/>
              </a:xfrm>
              <a:blipFill rotWithShape="1">
                <a:blip r:embed="rId2"/>
                <a:stretch>
                  <a:fillRect l="-533" t="-1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56388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Introduce a yet to be determined distribution over the models at each training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𝑴</m:t>
                          </m:r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𝑍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=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b="0" i="1" dirty="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dirty="0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Observe that the inner sum is an expectation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𝑴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𝑍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dirty="0" smtClean="0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dirty="0" smtClean="0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Use Jensen’s inequality to lower bound the log likelihood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≥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latin typeface="Cambria Math"/>
                            </a:rPr>
                          </m:ctrlPr>
                        </m:borderBox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𝑴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≥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𝑍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i="1" dirty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 dirty="0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 dirty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i="1" dirty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 dirty="0">
                                                          <a:latin typeface="Cambria Math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dirty="0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 dirty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|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borderBox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Important note: this inequality becomes an equality when the inside term does not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𝑍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5638800"/>
              </a:xfrm>
              <a:blipFill rotWithShape="1">
                <a:blip r:embed="rId2"/>
                <a:stretch>
                  <a:fillRect l="-533" t="-1514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9D610-5418-40B7-94AB-EB77A19486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6213</TotalTime>
  <Words>8679</Words>
  <Application>Microsoft Office PowerPoint</Application>
  <PresentationFormat>On-screen Show (4:3)</PresentationFormat>
  <Paragraphs>486</Paragraphs>
  <Slides>55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EM Algorithms for Learning Local Dynamics Models in a Bayesian Framework</vt:lpstr>
      <vt:lpstr>Outline</vt:lpstr>
      <vt:lpstr>Motivation</vt:lpstr>
      <vt:lpstr>Three Main Approaches</vt:lpstr>
      <vt:lpstr>Local Modeling Approach</vt:lpstr>
      <vt:lpstr>Problem Setup</vt:lpstr>
      <vt:lpstr>Problem Setup</vt:lpstr>
      <vt:lpstr>Maximum Likelihood Estimation</vt:lpstr>
      <vt:lpstr>Maximum Likelihood Estimation</vt:lpstr>
      <vt:lpstr>The EM Algorithm</vt:lpstr>
      <vt:lpstr>The EM Algorithm</vt:lpstr>
      <vt:lpstr>Maximization Step</vt:lpstr>
      <vt:lpstr>(I) Weighted Regression</vt:lpstr>
      <vt:lpstr>(II) Weighted Mixture of Gaussians</vt:lpstr>
      <vt:lpstr>(III) Weighted Multinoulli</vt:lpstr>
      <vt:lpstr>Reconstructing the Dynamics</vt:lpstr>
      <vt:lpstr>Application to Duffing Equation with Control</vt:lpstr>
      <vt:lpstr>Error Metrics</vt:lpstr>
      <vt:lpstr>Linear EM Gaussian Mixture Results</vt:lpstr>
      <vt:lpstr>Linear EM Gaussian Mixture Results</vt:lpstr>
      <vt:lpstr>Use as a Generative Model</vt:lpstr>
      <vt:lpstr>Simplified EM: K-Means</vt:lpstr>
      <vt:lpstr>K-Means Maximization Step</vt:lpstr>
      <vt:lpstr>K-Means/EM Variants</vt:lpstr>
      <vt:lpstr>Linear K-Means Gaussian Mixture Results</vt:lpstr>
      <vt:lpstr>Linear K-Means Gaussian Mixture Results</vt:lpstr>
      <vt:lpstr>Use as a Generative Model</vt:lpstr>
      <vt:lpstr>Linear Generalized K-Means Results</vt:lpstr>
      <vt:lpstr>Linear Generalized K-Means Results</vt:lpstr>
      <vt:lpstr>Use as a Generative Model</vt:lpstr>
      <vt:lpstr>Highlights from Linear Cases</vt:lpstr>
      <vt:lpstr>Extending to Nonlinear Local Dynamics</vt:lpstr>
      <vt:lpstr>Weighted Kernel Ridge Regression</vt:lpstr>
      <vt:lpstr>Weighted Kernel Ridge Regression</vt:lpstr>
      <vt:lpstr>Learning Subspace Property (LSP)</vt:lpstr>
      <vt:lpstr>Weighted Kernel Ridge Regression</vt:lpstr>
      <vt:lpstr>Weighted Kernel Ridge Regression</vt:lpstr>
      <vt:lpstr>Kernel Regression Implementation</vt:lpstr>
      <vt:lpstr>Application to Duffing Equation with Control (Restricted EM Algorithm)</vt:lpstr>
      <vt:lpstr>Nonlinear Restricted EM Results</vt:lpstr>
      <vt:lpstr>Use as a Generative Model</vt:lpstr>
      <vt:lpstr>Application to Duffing Equation with Control (K-Means Algorithm)</vt:lpstr>
      <vt:lpstr>Nonlinear K-Means Results</vt:lpstr>
      <vt:lpstr>Use as a Generative Model</vt:lpstr>
      <vt:lpstr>Application to Duffing Equation with Control (Generalized K-Means Algorithm)</vt:lpstr>
      <vt:lpstr>Nonlinear Generalized K-Means Results</vt:lpstr>
      <vt:lpstr>Use as a Generative Model</vt:lpstr>
      <vt:lpstr>Highlights from Nonlinear Cases</vt:lpstr>
      <vt:lpstr>Non-Gaussian Local Distributions</vt:lpstr>
      <vt:lpstr>Gaussians in Feature Space</vt:lpstr>
      <vt:lpstr>Gaussians in Feature Space</vt:lpstr>
      <vt:lpstr>Gaussians in Feature Space</vt:lpstr>
      <vt:lpstr>Many Avenues for Future Work</vt:lpstr>
      <vt:lpstr>Many Avenues for Future Work</vt:lpstr>
      <vt:lpstr>Many Avenues for Future Work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EM Algorithm for Learning Local Dynamics Models in a Bayesian Framework</dc:title>
  <dc:creator>Sam Otto</dc:creator>
  <cp:lastModifiedBy>Sam Otto</cp:lastModifiedBy>
  <cp:revision>179</cp:revision>
  <dcterms:created xsi:type="dcterms:W3CDTF">2017-04-16T22:56:50Z</dcterms:created>
  <dcterms:modified xsi:type="dcterms:W3CDTF">2017-04-21T15:33:30Z</dcterms:modified>
</cp:coreProperties>
</file>